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1" r:id="rId6"/>
    <p:sldId id="262" r:id="rId7"/>
    <p:sldId id="260" r:id="rId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9" autoAdjust="0"/>
    <p:restoredTop sz="94660"/>
  </p:normalViewPr>
  <p:slideViewPr>
    <p:cSldViewPr snapToGrid="0">
      <p:cViewPr varScale="1">
        <p:scale>
          <a:sx n="111" d="100"/>
          <a:sy n="111" d="100"/>
        </p:scale>
        <p:origin x="159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157BCA-2003-42E8-8E85-5CC253AAADB4}" type="datetimeFigureOut">
              <a:rPr lang="en-GB" smtClean="0"/>
              <a:t>20/02/2024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3C65AE-7683-4537-9B23-C4FB4E9038DD}" type="slidenum">
              <a:rPr lang="en-GB" smtClean="0"/>
              <a:t>‹#›</a:t>
            </a:fld>
            <a:endParaRPr lang="en-GB"/>
          </a:p>
        </p:txBody>
      </p:sp>
    </p:spTree>
    <p:extLst>
      <p:ext uri="{BB962C8B-B14F-4D97-AF65-F5344CB8AC3E}">
        <p14:creationId xmlns:p14="http://schemas.microsoft.com/office/powerpoint/2010/main" val="1759537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157BCA-2003-42E8-8E85-5CC253AAADB4}" type="datetimeFigureOut">
              <a:rPr lang="en-GB" smtClean="0"/>
              <a:t>20/02/2024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3C65AE-7683-4537-9B23-C4FB4E9038DD}" type="slidenum">
              <a:rPr lang="en-GB" smtClean="0"/>
              <a:t>‹#›</a:t>
            </a:fld>
            <a:endParaRPr lang="en-GB"/>
          </a:p>
        </p:txBody>
      </p:sp>
    </p:spTree>
    <p:extLst>
      <p:ext uri="{BB962C8B-B14F-4D97-AF65-F5344CB8AC3E}">
        <p14:creationId xmlns:p14="http://schemas.microsoft.com/office/powerpoint/2010/main" val="1664812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157BCA-2003-42E8-8E85-5CC253AAADB4}" type="datetimeFigureOut">
              <a:rPr lang="en-GB" smtClean="0"/>
              <a:t>20/02/2024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3C65AE-7683-4537-9B23-C4FB4E9038DD}" type="slidenum">
              <a:rPr lang="en-GB" smtClean="0"/>
              <a:t>‹#›</a:t>
            </a:fld>
            <a:endParaRPr lang="en-GB"/>
          </a:p>
        </p:txBody>
      </p:sp>
    </p:spTree>
    <p:extLst>
      <p:ext uri="{BB962C8B-B14F-4D97-AF65-F5344CB8AC3E}">
        <p14:creationId xmlns:p14="http://schemas.microsoft.com/office/powerpoint/2010/main" val="3891482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157BCA-2003-42E8-8E85-5CC253AAADB4}" type="datetimeFigureOut">
              <a:rPr lang="en-GB" smtClean="0"/>
              <a:t>20/02/2024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3C65AE-7683-4537-9B23-C4FB4E9038DD}" type="slidenum">
              <a:rPr lang="en-GB" smtClean="0"/>
              <a:t>‹#›</a:t>
            </a:fld>
            <a:endParaRPr lang="en-GB"/>
          </a:p>
        </p:txBody>
      </p:sp>
    </p:spTree>
    <p:extLst>
      <p:ext uri="{BB962C8B-B14F-4D97-AF65-F5344CB8AC3E}">
        <p14:creationId xmlns:p14="http://schemas.microsoft.com/office/powerpoint/2010/main" val="2446835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157BCA-2003-42E8-8E85-5CC253AAADB4}" type="datetimeFigureOut">
              <a:rPr lang="en-GB" smtClean="0"/>
              <a:t>20/02/2024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3C65AE-7683-4537-9B23-C4FB4E9038DD}" type="slidenum">
              <a:rPr lang="en-GB" smtClean="0"/>
              <a:t>‹#›</a:t>
            </a:fld>
            <a:endParaRPr lang="en-GB"/>
          </a:p>
        </p:txBody>
      </p:sp>
    </p:spTree>
    <p:extLst>
      <p:ext uri="{BB962C8B-B14F-4D97-AF65-F5344CB8AC3E}">
        <p14:creationId xmlns:p14="http://schemas.microsoft.com/office/powerpoint/2010/main" val="2398770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157BCA-2003-42E8-8E85-5CC253AAADB4}" type="datetimeFigureOut">
              <a:rPr lang="en-GB" smtClean="0"/>
              <a:t>20/02/2024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3C65AE-7683-4537-9B23-C4FB4E9038DD}" type="slidenum">
              <a:rPr lang="en-GB" smtClean="0"/>
              <a:t>‹#›</a:t>
            </a:fld>
            <a:endParaRPr lang="en-GB"/>
          </a:p>
        </p:txBody>
      </p:sp>
    </p:spTree>
    <p:extLst>
      <p:ext uri="{BB962C8B-B14F-4D97-AF65-F5344CB8AC3E}">
        <p14:creationId xmlns:p14="http://schemas.microsoft.com/office/powerpoint/2010/main" val="1721121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157BCA-2003-42E8-8E85-5CC253AAADB4}" type="datetimeFigureOut">
              <a:rPr lang="en-GB" smtClean="0"/>
              <a:t>20/02/2024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C3C65AE-7683-4537-9B23-C4FB4E9038DD}" type="slidenum">
              <a:rPr lang="en-GB" smtClean="0"/>
              <a:t>‹#›</a:t>
            </a:fld>
            <a:endParaRPr lang="en-GB"/>
          </a:p>
        </p:txBody>
      </p:sp>
    </p:spTree>
    <p:extLst>
      <p:ext uri="{BB962C8B-B14F-4D97-AF65-F5344CB8AC3E}">
        <p14:creationId xmlns:p14="http://schemas.microsoft.com/office/powerpoint/2010/main" val="2591597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157BCA-2003-42E8-8E85-5CC253AAADB4}" type="datetimeFigureOut">
              <a:rPr lang="en-GB" smtClean="0"/>
              <a:t>20/02/2024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C3C65AE-7683-4537-9B23-C4FB4E9038DD}" type="slidenum">
              <a:rPr lang="en-GB" smtClean="0"/>
              <a:t>‹#›</a:t>
            </a:fld>
            <a:endParaRPr lang="en-GB"/>
          </a:p>
        </p:txBody>
      </p:sp>
    </p:spTree>
    <p:extLst>
      <p:ext uri="{BB962C8B-B14F-4D97-AF65-F5344CB8AC3E}">
        <p14:creationId xmlns:p14="http://schemas.microsoft.com/office/powerpoint/2010/main" val="3536947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57BCA-2003-42E8-8E85-5CC253AAADB4}" type="datetimeFigureOut">
              <a:rPr lang="en-GB" smtClean="0"/>
              <a:t>20/02/2024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C3C65AE-7683-4537-9B23-C4FB4E9038DD}" type="slidenum">
              <a:rPr lang="en-GB" smtClean="0"/>
              <a:t>‹#›</a:t>
            </a:fld>
            <a:endParaRPr lang="en-GB"/>
          </a:p>
        </p:txBody>
      </p:sp>
    </p:spTree>
    <p:extLst>
      <p:ext uri="{BB962C8B-B14F-4D97-AF65-F5344CB8AC3E}">
        <p14:creationId xmlns:p14="http://schemas.microsoft.com/office/powerpoint/2010/main" val="1959919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157BCA-2003-42E8-8E85-5CC253AAADB4}" type="datetimeFigureOut">
              <a:rPr lang="en-GB" smtClean="0"/>
              <a:t>20/02/2024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3C65AE-7683-4537-9B23-C4FB4E9038DD}" type="slidenum">
              <a:rPr lang="en-GB" smtClean="0"/>
              <a:t>‹#›</a:t>
            </a:fld>
            <a:endParaRPr lang="en-GB"/>
          </a:p>
        </p:txBody>
      </p:sp>
    </p:spTree>
    <p:extLst>
      <p:ext uri="{BB962C8B-B14F-4D97-AF65-F5344CB8AC3E}">
        <p14:creationId xmlns:p14="http://schemas.microsoft.com/office/powerpoint/2010/main" val="315050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157BCA-2003-42E8-8E85-5CC253AAADB4}" type="datetimeFigureOut">
              <a:rPr lang="en-GB" smtClean="0"/>
              <a:t>20/02/2024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3C65AE-7683-4537-9B23-C4FB4E9038DD}" type="slidenum">
              <a:rPr lang="en-GB" smtClean="0"/>
              <a:t>‹#›</a:t>
            </a:fld>
            <a:endParaRPr lang="en-GB"/>
          </a:p>
        </p:txBody>
      </p:sp>
    </p:spTree>
    <p:extLst>
      <p:ext uri="{BB962C8B-B14F-4D97-AF65-F5344CB8AC3E}">
        <p14:creationId xmlns:p14="http://schemas.microsoft.com/office/powerpoint/2010/main" val="3646657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57BCA-2003-42E8-8E85-5CC253AAADB4}" type="datetimeFigureOut">
              <a:rPr lang="en-GB" smtClean="0"/>
              <a:t>20/02/2024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3C65AE-7683-4537-9B23-C4FB4E9038DD}" type="slidenum">
              <a:rPr lang="en-GB" smtClean="0"/>
              <a:t>‹#›</a:t>
            </a:fld>
            <a:endParaRPr lang="en-GB"/>
          </a:p>
        </p:txBody>
      </p:sp>
    </p:spTree>
    <p:extLst>
      <p:ext uri="{BB962C8B-B14F-4D97-AF65-F5344CB8AC3E}">
        <p14:creationId xmlns:p14="http://schemas.microsoft.com/office/powerpoint/2010/main" val="10262028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9D5413-BB99-7678-2FF1-04C17AEECB09}"/>
              </a:ext>
            </a:extLst>
          </p:cNvPr>
          <p:cNvPicPr>
            <a:picLocks noChangeAspect="1"/>
          </p:cNvPicPr>
          <p:nvPr/>
        </p:nvPicPr>
        <p:blipFill rotWithShape="1">
          <a:blip r:embed="rId2"/>
          <a:srcRect l="27262" t="24228" r="51905" b="5778"/>
          <a:stretch/>
        </p:blipFill>
        <p:spPr>
          <a:xfrm>
            <a:off x="2090059" y="91407"/>
            <a:ext cx="4887685" cy="6675185"/>
          </a:xfrm>
          <a:prstGeom prst="rect">
            <a:avLst/>
          </a:prstGeom>
        </p:spPr>
      </p:pic>
    </p:spTree>
    <p:extLst>
      <p:ext uri="{BB962C8B-B14F-4D97-AF65-F5344CB8AC3E}">
        <p14:creationId xmlns:p14="http://schemas.microsoft.com/office/powerpoint/2010/main" val="112401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EFBF39-E2A3-41F7-18D2-6913F1AB950F}"/>
              </a:ext>
            </a:extLst>
          </p:cNvPr>
          <p:cNvPicPr>
            <a:picLocks noChangeAspect="1"/>
          </p:cNvPicPr>
          <p:nvPr/>
        </p:nvPicPr>
        <p:blipFill rotWithShape="1">
          <a:blip r:embed="rId2"/>
          <a:srcRect l="17041" t="25142" r="46547" b="10502"/>
          <a:stretch/>
        </p:blipFill>
        <p:spPr>
          <a:xfrm>
            <a:off x="239487" y="190976"/>
            <a:ext cx="8795656" cy="6319207"/>
          </a:xfrm>
          <a:prstGeom prst="rect">
            <a:avLst/>
          </a:prstGeom>
        </p:spPr>
      </p:pic>
    </p:spTree>
    <p:extLst>
      <p:ext uri="{BB962C8B-B14F-4D97-AF65-F5344CB8AC3E}">
        <p14:creationId xmlns:p14="http://schemas.microsoft.com/office/powerpoint/2010/main" val="1046257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1DF3EB-AE7A-B142-E705-E8148F005065}"/>
              </a:ext>
            </a:extLst>
          </p:cNvPr>
          <p:cNvPicPr>
            <a:picLocks noChangeAspect="1"/>
          </p:cNvPicPr>
          <p:nvPr/>
        </p:nvPicPr>
        <p:blipFill>
          <a:blip r:embed="rId2"/>
          <a:stretch>
            <a:fillRect/>
          </a:stretch>
        </p:blipFill>
        <p:spPr>
          <a:xfrm>
            <a:off x="1159926" y="557956"/>
            <a:ext cx="5617687" cy="3698366"/>
          </a:xfrm>
          <a:prstGeom prst="rect">
            <a:avLst/>
          </a:prstGeom>
        </p:spPr>
      </p:pic>
      <p:sp>
        <p:nvSpPr>
          <p:cNvPr id="3" name="TextBox 2">
            <a:extLst>
              <a:ext uri="{FF2B5EF4-FFF2-40B4-BE49-F238E27FC236}">
                <a16:creationId xmlns:a16="http://schemas.microsoft.com/office/drawing/2014/main" id="{CFE286AD-51F8-9D78-C81F-6B97D14ACDBF}"/>
              </a:ext>
            </a:extLst>
          </p:cNvPr>
          <p:cNvSpPr txBox="1"/>
          <p:nvPr/>
        </p:nvSpPr>
        <p:spPr>
          <a:xfrm>
            <a:off x="1322119" y="1104405"/>
            <a:ext cx="5293299" cy="2677656"/>
          </a:xfrm>
          <a:prstGeom prst="rect">
            <a:avLst/>
          </a:prstGeom>
          <a:noFill/>
        </p:spPr>
        <p:txBody>
          <a:bodyPr wrap="square">
            <a:spAutoFit/>
          </a:bodyPr>
          <a:lstStyle/>
          <a:p>
            <a:pPr algn="ctr"/>
            <a:r>
              <a:rPr lang="en-GB" sz="2400" dirty="0">
                <a:latin typeface="Gill Sans MT" panose="020B0502020104020203" pitchFamily="34" charset="0"/>
              </a:rPr>
              <a:t>It should be noted that no diocese has</a:t>
            </a:r>
          </a:p>
          <a:p>
            <a:pPr algn="ctr"/>
            <a:r>
              <a:rPr lang="en-GB" sz="2400" dirty="0">
                <a:latin typeface="Gill Sans MT" panose="020B0502020104020203" pitchFamily="34" charset="0"/>
              </a:rPr>
              <a:t>yet found the perfect formula for calculating the allocation for each parish</a:t>
            </a:r>
          </a:p>
          <a:p>
            <a:pPr algn="ctr"/>
            <a:r>
              <a:rPr lang="en-GB" sz="2400" dirty="0">
                <a:latin typeface="Gill Sans MT" panose="020B0502020104020203" pitchFamily="34" charset="0"/>
              </a:rPr>
              <a:t>and benefice. In the Diocese of Gloucester our formula is based on two</a:t>
            </a:r>
          </a:p>
          <a:p>
            <a:pPr algn="ctr"/>
            <a:r>
              <a:rPr lang="en-GB" sz="2400" dirty="0">
                <a:latin typeface="Gill Sans MT" panose="020B0502020104020203" pitchFamily="34" charset="0"/>
              </a:rPr>
              <a:t>things: the parish’s potential to give and the ministry received.</a:t>
            </a:r>
          </a:p>
        </p:txBody>
      </p:sp>
      <p:pic>
        <p:nvPicPr>
          <p:cNvPr id="4" name="Picture 3">
            <a:extLst>
              <a:ext uri="{FF2B5EF4-FFF2-40B4-BE49-F238E27FC236}">
                <a16:creationId xmlns:a16="http://schemas.microsoft.com/office/drawing/2014/main" id="{B951ABAC-8D7E-F919-31EE-79C9D978D8F4}"/>
              </a:ext>
            </a:extLst>
          </p:cNvPr>
          <p:cNvPicPr>
            <a:picLocks noChangeAspect="1"/>
          </p:cNvPicPr>
          <p:nvPr/>
        </p:nvPicPr>
        <p:blipFill>
          <a:blip r:embed="rId3"/>
          <a:stretch>
            <a:fillRect/>
          </a:stretch>
        </p:blipFill>
        <p:spPr>
          <a:xfrm rot="1286483">
            <a:off x="6704152" y="3869887"/>
            <a:ext cx="1936711" cy="2644262"/>
          </a:xfrm>
          <a:prstGeom prst="rect">
            <a:avLst/>
          </a:prstGeom>
        </p:spPr>
      </p:pic>
      <p:pic>
        <p:nvPicPr>
          <p:cNvPr id="7" name="Picture 6">
            <a:extLst>
              <a:ext uri="{FF2B5EF4-FFF2-40B4-BE49-F238E27FC236}">
                <a16:creationId xmlns:a16="http://schemas.microsoft.com/office/drawing/2014/main" id="{AAA23BD0-E9B0-0EF7-37CB-EBE26F88FB8C}"/>
              </a:ext>
            </a:extLst>
          </p:cNvPr>
          <p:cNvPicPr>
            <a:picLocks noChangeAspect="1"/>
          </p:cNvPicPr>
          <p:nvPr/>
        </p:nvPicPr>
        <p:blipFill>
          <a:blip r:embed="rId4"/>
          <a:stretch>
            <a:fillRect/>
          </a:stretch>
        </p:blipFill>
        <p:spPr>
          <a:xfrm>
            <a:off x="197379" y="4688402"/>
            <a:ext cx="4945825" cy="2035001"/>
          </a:xfrm>
          <a:prstGeom prst="rect">
            <a:avLst/>
          </a:prstGeom>
        </p:spPr>
      </p:pic>
    </p:spTree>
    <p:extLst>
      <p:ext uri="{BB962C8B-B14F-4D97-AF65-F5344CB8AC3E}">
        <p14:creationId xmlns:p14="http://schemas.microsoft.com/office/powerpoint/2010/main" val="2143933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99158E-7B10-C41E-6B4B-BB7C013F0FD2}"/>
              </a:ext>
            </a:extLst>
          </p:cNvPr>
          <p:cNvPicPr>
            <a:picLocks noChangeAspect="1"/>
          </p:cNvPicPr>
          <p:nvPr/>
        </p:nvPicPr>
        <p:blipFill>
          <a:blip r:embed="rId2"/>
          <a:stretch>
            <a:fillRect/>
          </a:stretch>
        </p:blipFill>
        <p:spPr>
          <a:xfrm>
            <a:off x="778088" y="422165"/>
            <a:ext cx="7672576" cy="4802840"/>
          </a:xfrm>
          <a:prstGeom prst="rect">
            <a:avLst/>
          </a:prstGeom>
        </p:spPr>
      </p:pic>
      <p:sp>
        <p:nvSpPr>
          <p:cNvPr id="3" name="TextBox 2">
            <a:extLst>
              <a:ext uri="{FF2B5EF4-FFF2-40B4-BE49-F238E27FC236}">
                <a16:creationId xmlns:a16="http://schemas.microsoft.com/office/drawing/2014/main" id="{1484C5E3-FAF9-190D-B34C-2D22DE5BC4C4}"/>
              </a:ext>
            </a:extLst>
          </p:cNvPr>
          <p:cNvSpPr txBox="1"/>
          <p:nvPr/>
        </p:nvSpPr>
        <p:spPr>
          <a:xfrm>
            <a:off x="974651" y="746093"/>
            <a:ext cx="7350408" cy="4154984"/>
          </a:xfrm>
          <a:prstGeom prst="rect">
            <a:avLst/>
          </a:prstGeom>
          <a:noFill/>
        </p:spPr>
        <p:txBody>
          <a:bodyPr wrap="square">
            <a:spAutoFit/>
          </a:bodyPr>
          <a:lstStyle/>
          <a:p>
            <a:pPr algn="ctr"/>
            <a:r>
              <a:rPr lang="en-GB" sz="2400" dirty="0">
                <a:latin typeface="Gill Sans MT" panose="020B0502020104020203" pitchFamily="34" charset="0"/>
              </a:rPr>
              <a:t>1) In terms of potential to give, the Finance Team in College Green look at the Usual Sunday Attendance (USA) for each parish…. Across the benefice a three year average USA is then calculated so that there won’t be a sudden jump if your congregation has grown.</a:t>
            </a:r>
          </a:p>
          <a:p>
            <a:pPr algn="ctr"/>
            <a:endParaRPr lang="en-GB" sz="2400" dirty="0">
              <a:latin typeface="Gill Sans MT" panose="020B0502020104020203" pitchFamily="34" charset="0"/>
            </a:endParaRPr>
          </a:p>
          <a:p>
            <a:pPr algn="ctr"/>
            <a:r>
              <a:rPr lang="en-GB" sz="2400" dirty="0">
                <a:latin typeface="Gill Sans MT" panose="020B0502020104020203" pitchFamily="34" charset="0"/>
              </a:rPr>
              <a:t>2) The Finance Team looks at the clergy provision, </a:t>
            </a:r>
            <a:r>
              <a:rPr lang="en-GB" sz="2400" dirty="0" err="1">
                <a:latin typeface="Gill Sans MT" panose="020B0502020104020203" pitchFamily="34" charset="0"/>
              </a:rPr>
              <a:t>ie</a:t>
            </a:r>
            <a:r>
              <a:rPr lang="en-GB" sz="2400" dirty="0">
                <a:latin typeface="Gill Sans MT" panose="020B0502020104020203" pitchFamily="34" charset="0"/>
              </a:rPr>
              <a:t> the ministry received. For example, your benefice may have one full time vicar with no supporting clergy. The cost of a full time stipendiary vicar for 2018 is approximately £67k…. [2024 £81k]</a:t>
            </a:r>
          </a:p>
        </p:txBody>
      </p:sp>
      <p:pic>
        <p:nvPicPr>
          <p:cNvPr id="6" name="Picture 5">
            <a:extLst>
              <a:ext uri="{FF2B5EF4-FFF2-40B4-BE49-F238E27FC236}">
                <a16:creationId xmlns:a16="http://schemas.microsoft.com/office/drawing/2014/main" id="{E488ADB6-80A4-328C-1461-A579D5876560}"/>
              </a:ext>
            </a:extLst>
          </p:cNvPr>
          <p:cNvPicPr>
            <a:picLocks noChangeAspect="1"/>
          </p:cNvPicPr>
          <p:nvPr/>
        </p:nvPicPr>
        <p:blipFill>
          <a:blip r:embed="rId3"/>
          <a:stretch>
            <a:fillRect/>
          </a:stretch>
        </p:blipFill>
        <p:spPr>
          <a:xfrm>
            <a:off x="7008725" y="4381800"/>
            <a:ext cx="2116120" cy="2418424"/>
          </a:xfrm>
          <a:prstGeom prst="rect">
            <a:avLst/>
          </a:prstGeom>
        </p:spPr>
      </p:pic>
      <p:pic>
        <p:nvPicPr>
          <p:cNvPr id="7" name="Picture 6">
            <a:extLst>
              <a:ext uri="{FF2B5EF4-FFF2-40B4-BE49-F238E27FC236}">
                <a16:creationId xmlns:a16="http://schemas.microsoft.com/office/drawing/2014/main" id="{B58EA91C-2971-BD03-14AD-95A9740E00F0}"/>
              </a:ext>
            </a:extLst>
          </p:cNvPr>
          <p:cNvPicPr>
            <a:picLocks noChangeAspect="1"/>
          </p:cNvPicPr>
          <p:nvPr/>
        </p:nvPicPr>
        <p:blipFill>
          <a:blip r:embed="rId4"/>
          <a:stretch>
            <a:fillRect/>
          </a:stretch>
        </p:blipFill>
        <p:spPr>
          <a:xfrm>
            <a:off x="103907" y="5119669"/>
            <a:ext cx="4158290" cy="1710429"/>
          </a:xfrm>
          <a:prstGeom prst="rect">
            <a:avLst/>
          </a:prstGeom>
        </p:spPr>
      </p:pic>
    </p:spTree>
    <p:extLst>
      <p:ext uri="{BB962C8B-B14F-4D97-AF65-F5344CB8AC3E}">
        <p14:creationId xmlns:p14="http://schemas.microsoft.com/office/powerpoint/2010/main" val="3762891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9D5413-BB99-7678-2FF1-04C17AEECB09}"/>
              </a:ext>
            </a:extLst>
          </p:cNvPr>
          <p:cNvPicPr>
            <a:picLocks noChangeAspect="1"/>
          </p:cNvPicPr>
          <p:nvPr/>
        </p:nvPicPr>
        <p:blipFill rotWithShape="1">
          <a:blip r:embed="rId2"/>
          <a:srcRect l="27262" t="24228" r="51905" b="5778"/>
          <a:stretch/>
        </p:blipFill>
        <p:spPr>
          <a:xfrm>
            <a:off x="2090059" y="91407"/>
            <a:ext cx="4887685" cy="6675185"/>
          </a:xfrm>
          <a:prstGeom prst="rect">
            <a:avLst/>
          </a:prstGeom>
        </p:spPr>
      </p:pic>
    </p:spTree>
    <p:extLst>
      <p:ext uri="{BB962C8B-B14F-4D97-AF65-F5344CB8AC3E}">
        <p14:creationId xmlns:p14="http://schemas.microsoft.com/office/powerpoint/2010/main" val="2898838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E7B56D-BFAA-EA89-DF01-970E36FC5026}"/>
              </a:ext>
            </a:extLst>
          </p:cNvPr>
          <p:cNvPicPr>
            <a:picLocks noChangeAspect="1"/>
          </p:cNvPicPr>
          <p:nvPr/>
        </p:nvPicPr>
        <p:blipFill>
          <a:blip r:embed="rId2"/>
          <a:stretch>
            <a:fillRect/>
          </a:stretch>
        </p:blipFill>
        <p:spPr>
          <a:xfrm>
            <a:off x="190918" y="4883499"/>
            <a:ext cx="2735665" cy="1823776"/>
          </a:xfrm>
          <a:prstGeom prst="rect">
            <a:avLst/>
          </a:prstGeom>
        </p:spPr>
      </p:pic>
      <p:sp>
        <p:nvSpPr>
          <p:cNvPr id="2" name="Title 1">
            <a:extLst>
              <a:ext uri="{FF2B5EF4-FFF2-40B4-BE49-F238E27FC236}">
                <a16:creationId xmlns:a16="http://schemas.microsoft.com/office/drawing/2014/main" id="{C3661E3A-E74B-538D-76E5-B21E1D818C84}"/>
              </a:ext>
            </a:extLst>
          </p:cNvPr>
          <p:cNvSpPr>
            <a:spLocks noGrp="1"/>
          </p:cNvSpPr>
          <p:nvPr>
            <p:ph type="title"/>
          </p:nvPr>
        </p:nvSpPr>
        <p:spPr>
          <a:xfrm>
            <a:off x="724108" y="2520498"/>
            <a:ext cx="7907425" cy="1325563"/>
          </a:xfrm>
        </p:spPr>
        <p:txBody>
          <a:bodyPr>
            <a:noAutofit/>
          </a:bodyPr>
          <a:lstStyle/>
          <a:p>
            <a:pPr algn="ctr"/>
            <a:r>
              <a:rPr lang="en-GB" sz="3200" b="1" u="sng" dirty="0">
                <a:latin typeface="Gill Sans MT" panose="020B0502020104020203" pitchFamily="34" charset="0"/>
              </a:rPr>
              <a:t>2 Questions in 2 Minutes</a:t>
            </a:r>
            <a:br>
              <a:rPr lang="en-GB" sz="3200" dirty="0">
                <a:latin typeface="Gill Sans MT" panose="020B0502020104020203" pitchFamily="34" charset="0"/>
              </a:rPr>
            </a:br>
            <a:br>
              <a:rPr lang="en-GB" sz="3200" dirty="0">
                <a:latin typeface="Gill Sans MT" panose="020B0502020104020203" pitchFamily="34" charset="0"/>
              </a:rPr>
            </a:br>
            <a:r>
              <a:rPr lang="en-GB" sz="3200" dirty="0">
                <a:latin typeface="Gill Sans MT" panose="020B0502020104020203" pitchFamily="34" charset="0"/>
              </a:rPr>
              <a:t>What’s the greatest misunderstanding about Parish Share that you often come across?</a:t>
            </a:r>
            <a:br>
              <a:rPr lang="en-GB" sz="3200" dirty="0">
                <a:latin typeface="Gill Sans MT" panose="020B0502020104020203" pitchFamily="34" charset="0"/>
              </a:rPr>
            </a:br>
            <a:br>
              <a:rPr lang="en-GB" sz="3200" dirty="0">
                <a:latin typeface="Gill Sans MT" panose="020B0502020104020203" pitchFamily="34" charset="0"/>
              </a:rPr>
            </a:br>
            <a:r>
              <a:rPr lang="en-GB" sz="3200" dirty="0">
                <a:latin typeface="Gill Sans MT" panose="020B0502020104020203" pitchFamily="34" charset="0"/>
              </a:rPr>
              <a:t>How can we, as members of Diocesan Synod, help improve communication and remove blockages to generous and joyful sharing in the ministry of giving?</a:t>
            </a:r>
          </a:p>
        </p:txBody>
      </p:sp>
      <p:pic>
        <p:nvPicPr>
          <p:cNvPr id="4" name="Picture 3">
            <a:extLst>
              <a:ext uri="{FF2B5EF4-FFF2-40B4-BE49-F238E27FC236}">
                <a16:creationId xmlns:a16="http://schemas.microsoft.com/office/drawing/2014/main" id="{5050C441-EB56-F256-58FD-2B5F910694D1}"/>
              </a:ext>
            </a:extLst>
          </p:cNvPr>
          <p:cNvPicPr>
            <a:picLocks noChangeAspect="1"/>
          </p:cNvPicPr>
          <p:nvPr/>
        </p:nvPicPr>
        <p:blipFill>
          <a:blip r:embed="rId3"/>
          <a:stretch>
            <a:fillRect/>
          </a:stretch>
        </p:blipFill>
        <p:spPr>
          <a:xfrm>
            <a:off x="7043894" y="0"/>
            <a:ext cx="1650241" cy="2042378"/>
          </a:xfrm>
          <a:prstGeom prst="rect">
            <a:avLst/>
          </a:prstGeom>
        </p:spPr>
      </p:pic>
    </p:spTree>
    <p:extLst>
      <p:ext uri="{BB962C8B-B14F-4D97-AF65-F5344CB8AC3E}">
        <p14:creationId xmlns:p14="http://schemas.microsoft.com/office/powerpoint/2010/main" val="3613808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9D5413-BB99-7678-2FF1-04C17AEECB09}"/>
              </a:ext>
            </a:extLst>
          </p:cNvPr>
          <p:cNvPicPr>
            <a:picLocks noChangeAspect="1"/>
          </p:cNvPicPr>
          <p:nvPr/>
        </p:nvPicPr>
        <p:blipFill rotWithShape="1">
          <a:blip r:embed="rId2"/>
          <a:srcRect l="27262" t="24228" r="51905" b="5778"/>
          <a:stretch/>
        </p:blipFill>
        <p:spPr>
          <a:xfrm>
            <a:off x="2090059" y="91407"/>
            <a:ext cx="4887685" cy="6675185"/>
          </a:xfrm>
          <a:prstGeom prst="rect">
            <a:avLst/>
          </a:prstGeom>
        </p:spPr>
      </p:pic>
    </p:spTree>
    <p:extLst>
      <p:ext uri="{BB962C8B-B14F-4D97-AF65-F5344CB8AC3E}">
        <p14:creationId xmlns:p14="http://schemas.microsoft.com/office/powerpoint/2010/main" val="23500911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200</Words>
  <Application>Microsoft Office PowerPoint</Application>
  <PresentationFormat>On-screen Show (4:3)</PresentationFormat>
  <Paragraphs>8</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Gill Sans MT</vt:lpstr>
      <vt:lpstr>Office Theme</vt:lpstr>
      <vt:lpstr>PowerPoint Presentation</vt:lpstr>
      <vt:lpstr>PowerPoint Presentation</vt:lpstr>
      <vt:lpstr>PowerPoint Presentation</vt:lpstr>
      <vt:lpstr>PowerPoint Presentation</vt:lpstr>
      <vt:lpstr>PowerPoint Presentation</vt:lpstr>
      <vt:lpstr>2 Questions in 2 Minutes  What’s the greatest misunderstanding about Parish Share that you often come across?  How can we, as members of Diocesan Synod, help improve communication and remove blockages to generous and joyful sharing in the ministry of giving?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Archdeacon of Cheltenham</dc:creator>
  <cp:lastModifiedBy>Sally Withers</cp:lastModifiedBy>
  <cp:revision>7</cp:revision>
  <cp:lastPrinted>2024-01-30T12:29:00Z</cp:lastPrinted>
  <dcterms:created xsi:type="dcterms:W3CDTF">2024-01-29T14:31:41Z</dcterms:created>
  <dcterms:modified xsi:type="dcterms:W3CDTF">2024-02-20T09:14:18Z</dcterms:modified>
</cp:coreProperties>
</file>