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3" r:id="rId3"/>
    <p:sldId id="269" r:id="rId4"/>
    <p:sldId id="264" r:id="rId5"/>
    <p:sldId id="270" r:id="rId6"/>
    <p:sldId id="271" r:id="rId7"/>
    <p:sldId id="272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4"/>
  </p:normalViewPr>
  <p:slideViewPr>
    <p:cSldViewPr>
      <p:cViewPr varScale="1">
        <p:scale>
          <a:sx n="72" d="100"/>
          <a:sy n="72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0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DGLOS-FullLogo-Navy-RGB.png">
            <a:extLst>
              <a:ext uri="{FF2B5EF4-FFF2-40B4-BE49-F238E27FC236}">
                <a16:creationId xmlns:a16="http://schemas.microsoft.com/office/drawing/2014/main" id="{214D77E9-1C1E-CE4C-902C-299FF4E1B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3850"/>
            <a:ext cx="21590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69B59866-9838-40B4-B361-7083FA637A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pic>
        <p:nvPicPr>
          <p:cNvPr id="17411" name="Picture 7" descr="DGLOS-FullLogo-Navy-RGB.png">
            <a:extLst>
              <a:ext uri="{FF2B5EF4-FFF2-40B4-BE49-F238E27FC236}">
                <a16:creationId xmlns:a16="http://schemas.microsoft.com/office/drawing/2014/main" id="{16D25956-438C-B54A-AF77-4B78B67B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480425"/>
            <a:ext cx="23749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AA9C3C-C649-904C-A7BE-4076070329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43C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2" descr="DGLOS-FullLogo-White-RGB.png">
            <a:extLst>
              <a:ext uri="{FF2B5EF4-FFF2-40B4-BE49-F238E27FC236}">
                <a16:creationId xmlns:a16="http://schemas.microsoft.com/office/drawing/2014/main" id="{A4A4A2AB-D56B-E54E-B326-4CA458AF6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22" y="620713"/>
            <a:ext cx="32289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4212" y="1844674"/>
            <a:ext cx="7560196" cy="266444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400" b="0" i="0" baseline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4213" y="5157192"/>
            <a:ext cx="7560195" cy="43239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solidFill>
                  <a:srgbClr val="FFFFFF"/>
                </a:solidFill>
                <a:latin typeface="Gill Sans SemiBold"/>
                <a:cs typeface="Gill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738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GLOS-FullLogo-Black-RGB.png">
            <a:extLst>
              <a:ext uri="{FF2B5EF4-FFF2-40B4-BE49-F238E27FC236}">
                <a16:creationId xmlns:a16="http://schemas.microsoft.com/office/drawing/2014/main" id="{9D457661-D2CF-6040-8005-8095CC0F1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2374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9"/>
          <p:cNvSpPr>
            <a:spLocks noGrp="1"/>
          </p:cNvSpPr>
          <p:nvPr>
            <p:ph sz="quarter" idx="12"/>
          </p:nvPr>
        </p:nvSpPr>
        <p:spPr>
          <a:xfrm>
            <a:off x="539750" y="620687"/>
            <a:ext cx="7920682" cy="5184577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solidFill>
                  <a:schemeClr val="tx2"/>
                </a:solidFill>
                <a:latin typeface="Gill Sans Light"/>
                <a:cs typeface="Gill Sans Light"/>
              </a:defRPr>
            </a:lvl1pPr>
            <a:lvl2pPr>
              <a:defRPr b="0" i="0">
                <a:solidFill>
                  <a:schemeClr val="tx2"/>
                </a:solidFill>
                <a:latin typeface="Gill Sans Light"/>
                <a:cs typeface="Gill Sans Light"/>
              </a:defRPr>
            </a:lvl2pPr>
            <a:lvl3pPr>
              <a:defRPr b="0" i="0">
                <a:solidFill>
                  <a:schemeClr val="tx2"/>
                </a:solidFill>
                <a:latin typeface="Gill Sans Light"/>
                <a:cs typeface="Gill Sans Light"/>
              </a:defRPr>
            </a:lvl3pPr>
            <a:lvl4pPr>
              <a:defRPr b="0" i="0">
                <a:solidFill>
                  <a:schemeClr val="tx2"/>
                </a:solidFill>
                <a:latin typeface="Gill Sans Light"/>
                <a:cs typeface="Gill Sans Light"/>
              </a:defRPr>
            </a:lvl4pPr>
            <a:lvl5pPr>
              <a:defRPr b="0" i="0">
                <a:solidFill>
                  <a:schemeClr val="tx2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2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GLOS-FullLogo-Navy-RGB.png">
            <a:extLst>
              <a:ext uri="{FF2B5EF4-FFF2-40B4-BE49-F238E27FC236}">
                <a16:creationId xmlns:a16="http://schemas.microsoft.com/office/drawing/2014/main" id="{E2A2A43D-3909-CD43-BF54-4CB134145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65838"/>
            <a:ext cx="2374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8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1B0E9-06F1-2649-A456-30ECDABBB0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43C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 descr="DGLOS-FullLogo-White-RGB.png">
            <a:extLst>
              <a:ext uri="{FF2B5EF4-FFF2-40B4-BE49-F238E27FC236}">
                <a16:creationId xmlns:a16="http://schemas.microsoft.com/office/drawing/2014/main" id="{4C236738-993E-7741-B290-44C8DC15A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80125"/>
            <a:ext cx="2374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539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0" y="620713"/>
            <a:ext cx="7920038" cy="936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243C96"/>
                </a:solidFill>
                <a:latin typeface="Gill Sans SemiBold"/>
                <a:cs typeface="Gill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700213"/>
            <a:ext cx="7920038" cy="3745011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243C96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8AC43-CE98-5640-9B63-F978944BD8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68" y="5544617"/>
            <a:ext cx="936079" cy="9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1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0" y="620713"/>
            <a:ext cx="7920038" cy="936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243C96"/>
                </a:solidFill>
                <a:latin typeface="Gill Sans SemiBold"/>
                <a:cs typeface="Gill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700213"/>
            <a:ext cx="7920038" cy="3961035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243C96"/>
                </a:solidFill>
                <a:latin typeface="Gill Sans Light"/>
                <a:cs typeface="Gill Sans Light"/>
              </a:defRPr>
            </a:lvl1pPr>
            <a:lvl2pPr>
              <a:defRPr>
                <a:solidFill>
                  <a:srgbClr val="243C9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4AD8A-9E82-5642-ADBA-A9081AC8B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5551688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0" y="620713"/>
            <a:ext cx="7920038" cy="936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243C96"/>
                </a:solidFill>
                <a:latin typeface="Gill Sans SemiBold"/>
                <a:cs typeface="Gill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700213"/>
            <a:ext cx="7920038" cy="417671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243C96"/>
                </a:solidFill>
                <a:latin typeface="Gill Sans Light"/>
                <a:cs typeface="Gill Sans Light"/>
              </a:defRPr>
            </a:lvl1pPr>
            <a:lvl2pPr>
              <a:defRPr>
                <a:solidFill>
                  <a:srgbClr val="243C9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4846A-BB89-7A4B-8C4E-07DBA8B3F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5445224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 Background -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0" y="620713"/>
            <a:ext cx="7920038" cy="936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243C96"/>
                </a:solidFill>
                <a:latin typeface="Gill Sans SemiBold"/>
                <a:cs typeface="Gill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700213"/>
            <a:ext cx="7920038" cy="417671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243C96"/>
                </a:solidFill>
                <a:latin typeface="Gill Sans Light"/>
                <a:cs typeface="Gill Sans Light"/>
              </a:defRPr>
            </a:lvl1pPr>
            <a:lvl2pPr>
              <a:defRPr>
                <a:solidFill>
                  <a:srgbClr val="243C9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41A74-8398-1345-8F01-8FBC56822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5445224"/>
            <a:ext cx="1143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10844C-3584-2C47-A177-07CAE3E405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72200" y="512676"/>
            <a:ext cx="58326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 - Brushstrok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GLOS-FullLogo-Navy-RGB.png">
            <a:extLst>
              <a:ext uri="{FF2B5EF4-FFF2-40B4-BE49-F238E27FC236}">
                <a16:creationId xmlns:a16="http://schemas.microsoft.com/office/drawing/2014/main" id="{43EB9C48-F54E-B249-9C3F-2C57E541F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5838"/>
            <a:ext cx="2374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620689"/>
            <a:ext cx="7920038" cy="2736304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243C96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A034D-857B-A74F-889A-1FF38A4DD2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2080" y="-2100369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1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 - Brushstrok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GLOS-FullLogo-Navy-RGB.png">
            <a:extLst>
              <a:ext uri="{FF2B5EF4-FFF2-40B4-BE49-F238E27FC236}">
                <a16:creationId xmlns:a16="http://schemas.microsoft.com/office/drawing/2014/main" id="{75C5D2A4-95E8-404D-BAA7-B3295F0DF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65838"/>
            <a:ext cx="2374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544" y="548680"/>
            <a:ext cx="7992244" cy="496855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243C96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7FFCD4-36D5-2A4F-9D7A-06AA58B3C9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6056" y="4556001"/>
            <a:ext cx="386104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8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C485C-D5F3-0F46-A52B-5D90705EC1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43C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 descr="DGLOS-FullLogo-White-RGB.png">
            <a:extLst>
              <a:ext uri="{FF2B5EF4-FFF2-40B4-BE49-F238E27FC236}">
                <a16:creationId xmlns:a16="http://schemas.microsoft.com/office/drawing/2014/main" id="{A3821D44-9C55-7D4B-B980-A1C26BBFE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89138"/>
            <a:ext cx="3071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57B88-5BA5-3B41-BEB5-0E696547B1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6405563"/>
            <a:ext cx="84978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400" baseline="30000">
                <a:solidFill>
                  <a:srgbClr val="FFFFFF"/>
                </a:solidFill>
                <a:latin typeface="Gill Sans Light" charset="0"/>
              </a:rPr>
              <a:t>Registered in England: 162165. Registered Office: Gloucester Diocesan Board of Finance, Church House, College Green, Gloucester, GL1 2LY. Registered Charity Number: 251234.</a:t>
            </a:r>
          </a:p>
          <a:p>
            <a:pPr>
              <a:defRPr/>
            </a:pPr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57A1F-E9AE-B048-ACA9-228CC04895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5229225"/>
            <a:ext cx="8353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sk-SK" altLang="en-US" sz="3200" baseline="30000">
                <a:solidFill>
                  <a:srgbClr val="FFFFFF"/>
                </a:solidFill>
                <a:latin typeface="Gill Sans SemiBold" charset="0"/>
              </a:rPr>
              <a:t>gloucester.anglican.org</a:t>
            </a:r>
            <a:endParaRPr lang="en-US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612A2E-BBCE-1C47-9038-A83BFEAAA462}"/>
              </a:ext>
            </a:extLst>
          </p:cNvPr>
          <p:cNvCxnSpPr/>
          <p:nvPr userDrawn="1"/>
        </p:nvCxnSpPr>
        <p:spPr bwMode="auto">
          <a:xfrm>
            <a:off x="468313" y="6308725"/>
            <a:ext cx="828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954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8CE79-7B26-784E-B998-2CD013656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548" y="-3588915"/>
            <a:ext cx="9865096" cy="9865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EB359-9FE8-AD47-97DA-F67CE3D2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85" y="692696"/>
            <a:ext cx="4663430" cy="30243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C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1" descr="DGLOS-FullLogo-Navy-RGB.png">
            <a:extLst>
              <a:ext uri="{FF2B5EF4-FFF2-40B4-BE49-F238E27FC236}">
                <a16:creationId xmlns:a16="http://schemas.microsoft.com/office/drawing/2014/main" id="{9A7F0DA2-E2F7-224D-9367-344329507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65838"/>
            <a:ext cx="2374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95E825-99AF-284B-9C81-76B3E94476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8294" y="5661248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8CE79-7B26-784E-B998-2CD013656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632" y="44624"/>
            <a:ext cx="6696744" cy="6696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EB359-9FE8-AD47-97DA-F67CE3D2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85" y="2096511"/>
            <a:ext cx="4663430" cy="30243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C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1" descr="DGLOS-FullLogo-Navy-RGB.png">
            <a:extLst>
              <a:ext uri="{FF2B5EF4-FFF2-40B4-BE49-F238E27FC236}">
                <a16:creationId xmlns:a16="http://schemas.microsoft.com/office/drawing/2014/main" id="{9A7F0DA2-E2F7-224D-9367-344329507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65838"/>
            <a:ext cx="2374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95E825-99AF-284B-9C81-76B3E94476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8294" y="5661248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8CE79-7B26-784E-B998-2CD013656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438558">
            <a:off x="-4861048" y="2305695"/>
            <a:ext cx="18866096" cy="18866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EB359-9FE8-AD47-97DA-F67CE3D2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742429"/>
            <a:ext cx="7848872" cy="30243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C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1" descr="DGLOS-FullLogo-Navy-RGB.png">
            <a:extLst>
              <a:ext uri="{FF2B5EF4-FFF2-40B4-BE49-F238E27FC236}">
                <a16:creationId xmlns:a16="http://schemas.microsoft.com/office/drawing/2014/main" id="{9A7F0DA2-E2F7-224D-9367-3443295073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36" y="5891498"/>
            <a:ext cx="2374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95E825-99AF-284B-9C81-76B3E94476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2080" y="564751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7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GLOS-FullLogo-Navy-RGB.png">
            <a:extLst>
              <a:ext uri="{FF2B5EF4-FFF2-40B4-BE49-F238E27FC236}">
                <a16:creationId xmlns:a16="http://schemas.microsoft.com/office/drawing/2014/main" id="{5A2846B7-0386-1741-A0DD-C7772954D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65838"/>
            <a:ext cx="2374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0" y="620713"/>
            <a:ext cx="7920038" cy="936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243C96"/>
                </a:solidFill>
                <a:latin typeface="Gill Sans SemiBold"/>
                <a:cs typeface="Gill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700213"/>
            <a:ext cx="7920038" cy="417671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243C96"/>
                </a:solidFill>
                <a:latin typeface="Gill Sans Light"/>
                <a:cs typeface="Gill Sans Light"/>
              </a:defRPr>
            </a:lvl1pPr>
            <a:lvl2pPr>
              <a:defRPr>
                <a:solidFill>
                  <a:srgbClr val="243C9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F9472-5B45-C04E-A0A5-4D74ADE7A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6136" y="-5788024"/>
            <a:ext cx="9865096" cy="98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9899EA-7257-D948-AFA8-64EECBB860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43C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2" descr="DGLOS-FullLogo-White-RGB.png">
            <a:extLst>
              <a:ext uri="{FF2B5EF4-FFF2-40B4-BE49-F238E27FC236}">
                <a16:creationId xmlns:a16="http://schemas.microsoft.com/office/drawing/2014/main" id="{5A6C48AC-D186-F444-A408-64566A880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80125"/>
            <a:ext cx="2374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0" y="620713"/>
            <a:ext cx="7920038" cy="936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chemeClr val="bg1"/>
                </a:solidFill>
                <a:latin typeface="Gill Sans SemiBold"/>
                <a:cs typeface="Gill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700213"/>
            <a:ext cx="5544418" cy="417671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A901E-A8E3-D74A-BFA9-402653247B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195051">
            <a:off x="6215729" y="-1143979"/>
            <a:ext cx="9865096" cy="98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7418DF-0B83-3C43-BB4E-807043096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195051">
            <a:off x="3283798" y="3780217"/>
            <a:ext cx="9865096" cy="98650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0" y="620713"/>
            <a:ext cx="7920038" cy="936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243C96"/>
                </a:solidFill>
                <a:latin typeface="Gill Sans SemiBold"/>
                <a:cs typeface="Gill Sans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700213"/>
            <a:ext cx="7920038" cy="417671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243C96"/>
                </a:solidFill>
                <a:latin typeface="Gill Sans Light"/>
                <a:cs typeface="Gill Sans Light"/>
              </a:defRPr>
            </a:lvl1pPr>
            <a:lvl2pPr>
              <a:defRPr>
                <a:solidFill>
                  <a:srgbClr val="243C9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1" descr="DGLOS-FullLogo-Navy-RGB.png">
            <a:extLst>
              <a:ext uri="{FF2B5EF4-FFF2-40B4-BE49-F238E27FC236}">
                <a16:creationId xmlns:a16="http://schemas.microsoft.com/office/drawing/2014/main" id="{7CFDA294-727C-DE48-A3DB-7909AC7B3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65838"/>
            <a:ext cx="2374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ED504-366E-6C42-9107-E1D52EE0F7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8294" y="5661248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7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GLOS-FullLogo-Navy-RGB.png">
            <a:extLst>
              <a:ext uri="{FF2B5EF4-FFF2-40B4-BE49-F238E27FC236}">
                <a16:creationId xmlns:a16="http://schemas.microsoft.com/office/drawing/2014/main" id="{A0369CAB-37E4-3342-BC22-F635DB53B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65838"/>
            <a:ext cx="23749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39750" y="620687"/>
            <a:ext cx="7920682" cy="5184577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solidFill>
                  <a:srgbClr val="243C96"/>
                </a:solidFill>
                <a:latin typeface="Gill Sans Light"/>
                <a:cs typeface="Gill Sans Light"/>
              </a:defRPr>
            </a:lvl1pPr>
            <a:lvl2pPr>
              <a:defRPr b="0" i="0">
                <a:solidFill>
                  <a:srgbClr val="243C96"/>
                </a:solidFill>
                <a:latin typeface="Gill Sans Light"/>
                <a:cs typeface="Gill Sans Light"/>
              </a:defRPr>
            </a:lvl2pPr>
            <a:lvl3pPr>
              <a:defRPr b="0" i="0">
                <a:solidFill>
                  <a:srgbClr val="243C96"/>
                </a:solidFill>
                <a:latin typeface="Gill Sans Light"/>
                <a:cs typeface="Gill Sans Light"/>
              </a:defRPr>
            </a:lvl3pPr>
            <a:lvl4pPr>
              <a:defRPr b="0" i="0">
                <a:solidFill>
                  <a:srgbClr val="243C96"/>
                </a:solidFill>
                <a:latin typeface="Gill Sans Light"/>
                <a:cs typeface="Gill Sans Light"/>
              </a:defRPr>
            </a:lvl4pPr>
            <a:lvl5pPr>
              <a:defRPr b="0" i="0">
                <a:solidFill>
                  <a:srgbClr val="243C96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5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202073-5C9F-2346-BAA8-2338A089CB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43C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2" descr="DGLOS-FullLogo-White-RGB.png">
            <a:extLst>
              <a:ext uri="{FF2B5EF4-FFF2-40B4-BE49-F238E27FC236}">
                <a16:creationId xmlns:a16="http://schemas.microsoft.com/office/drawing/2014/main" id="{D02F462F-F315-2944-84DF-7A7285EF1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80125"/>
            <a:ext cx="2374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539750" y="620687"/>
            <a:ext cx="7920682" cy="5184577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2pPr>
            <a:lvl3pPr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3pPr>
            <a:lvl4pPr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4pPr>
            <a:lvl5pPr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5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78" r:id="rId2"/>
    <p:sldLayoutId id="2147483979" r:id="rId3"/>
    <p:sldLayoutId id="2147483980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8E7C0-B964-8C40-9BCB-293BF3C3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764704"/>
            <a:ext cx="6768752" cy="3672408"/>
          </a:xfrm>
        </p:spPr>
        <p:txBody>
          <a:bodyPr/>
          <a:lstStyle/>
          <a:p>
            <a:r>
              <a:rPr lang="en-US" dirty="0"/>
              <a:t>Diocese of Gloucester</a:t>
            </a:r>
            <a:br>
              <a:rPr lang="en-US" sz="1200" dirty="0"/>
            </a:br>
            <a:br>
              <a:rPr lang="en-US" sz="1200" dirty="0"/>
            </a:br>
            <a:r>
              <a:rPr lang="en-US" dirty="0"/>
              <a:t>Carbon net zero 2030</a:t>
            </a:r>
            <a:br>
              <a:rPr lang="en-US" sz="1600" dirty="0"/>
            </a:br>
            <a:br>
              <a:rPr lang="en-US" sz="1600" dirty="0"/>
            </a:br>
            <a:r>
              <a:rPr lang="en-GB" sz="2400" b="0" i="1" dirty="0">
                <a:effectLst/>
                <a:latin typeface="Lato" panose="020F0502020204030203" pitchFamily="34" charset="0"/>
              </a:rPr>
              <a:t>Being advocates for flourishing through       initiatives which combat injustice,        environmental destruction,                              exclusion and isolation.</a:t>
            </a:r>
            <a:br>
              <a:rPr lang="en-GB" b="0" i="0" dirty="0">
                <a:effectLst/>
                <a:latin typeface="Lato" panose="020F050202020403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5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0BCE-4B13-404E-8548-63DA27B9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8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289EA4-C179-9823-8B37-5C36465C4237}"/>
              </a:ext>
            </a:extLst>
          </p:cNvPr>
          <p:cNvSpPr txBox="1"/>
          <p:nvPr/>
        </p:nvSpPr>
        <p:spPr>
          <a:xfrm>
            <a:off x="1907704" y="939874"/>
            <a:ext cx="597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Theological introduction</a:t>
            </a:r>
          </a:p>
        </p:txBody>
      </p:sp>
      <p:pic>
        <p:nvPicPr>
          <p:cNvPr id="4" name="Picture 3" descr="A person reading a book outside&#10;&#10;Description automatically generated">
            <a:extLst>
              <a:ext uri="{FF2B5EF4-FFF2-40B4-BE49-F238E27FC236}">
                <a16:creationId xmlns:a16="http://schemas.microsoft.com/office/drawing/2014/main" id="{E23F82DB-BC5C-3FA8-B22E-FA8568B5F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5975059" cy="39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5E4B7B-F069-0660-63B5-8A29E530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66017"/>
            <a:ext cx="3198299" cy="4002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3E99F0-0136-EA88-68F6-AFD41D64D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70" t="50920" r="41839" b="26305"/>
          <a:stretch/>
        </p:blipFill>
        <p:spPr>
          <a:xfrm>
            <a:off x="5796136" y="2775770"/>
            <a:ext cx="2520280" cy="278557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47799A-BB6A-A8D8-338E-1E5AD0AEEFE7}"/>
              </a:ext>
            </a:extLst>
          </p:cNvPr>
          <p:cNvCxnSpPr/>
          <p:nvPr/>
        </p:nvCxnSpPr>
        <p:spPr bwMode="auto">
          <a:xfrm flipV="1">
            <a:off x="3275856" y="3429000"/>
            <a:ext cx="252028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717BBB-5885-5BCE-21DF-A3FAB3863373}"/>
              </a:ext>
            </a:extLst>
          </p:cNvPr>
          <p:cNvSpPr txBox="1"/>
          <p:nvPr/>
        </p:nvSpPr>
        <p:spPr>
          <a:xfrm>
            <a:off x="5796136" y="73983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Gloucester, Hereford, and Worcester Dioceses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99527-2A5A-04F8-29B4-53CF53D168B4}"/>
              </a:ext>
            </a:extLst>
          </p:cNvPr>
          <p:cNvSpPr txBox="1"/>
          <p:nvPr/>
        </p:nvSpPr>
        <p:spPr>
          <a:xfrm>
            <a:off x="1058582" y="82869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net zero appointment</a:t>
            </a:r>
          </a:p>
        </p:txBody>
      </p:sp>
    </p:spTree>
    <p:extLst>
      <p:ext uri="{BB962C8B-B14F-4D97-AF65-F5344CB8AC3E}">
        <p14:creationId xmlns:p14="http://schemas.microsoft.com/office/powerpoint/2010/main" val="274629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1E199F-0FBE-885F-4718-B61D5DC67932}"/>
              </a:ext>
            </a:extLst>
          </p:cNvPr>
          <p:cNvSpPr txBox="1"/>
          <p:nvPr/>
        </p:nvSpPr>
        <p:spPr>
          <a:xfrm>
            <a:off x="0" y="3699382"/>
            <a:ext cx="8819454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Eliminating </a:t>
            </a:r>
            <a:r>
              <a:rPr lang="en-GB" sz="20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GB" sz="200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carbon emissions from a building is more challenging and costly, although it can be done with existing technologies.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200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u="none" strike="noStrike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Routemap</a:t>
            </a:r>
            <a:r>
              <a:rPr lang="en-GB" sz="200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therefore prioritises identifying high energy-consuming, high carbon-emitting buildings, and developing plans to tackle carbon emissions from them.’  </a:t>
            </a:r>
            <a:endParaRPr lang="en-GB" sz="2000" u="none" strike="noStrik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DB8D3-D7DD-A22D-8F35-9EBF78B9A1C7}"/>
              </a:ext>
            </a:extLst>
          </p:cNvPr>
          <p:cNvSpPr txBox="1"/>
          <p:nvPr/>
        </p:nvSpPr>
        <p:spPr>
          <a:xfrm>
            <a:off x="1151620" y="54868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Routemap</a:t>
            </a:r>
            <a:r>
              <a:rPr lang="en-GB" dirty="0"/>
              <a:t> to net zero: baseline principles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8A5C9-E7C1-8C68-C522-8A402FA5B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5" t="5179" r="1963" b="6579"/>
          <a:stretch/>
        </p:blipFill>
        <p:spPr>
          <a:xfrm>
            <a:off x="4567673" y="1067001"/>
            <a:ext cx="4243329" cy="2376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1FA45F-E45D-E23E-3DD5-92AF7E8E66CA}"/>
              </a:ext>
            </a:extLst>
          </p:cNvPr>
          <p:cNvSpPr txBox="1"/>
          <p:nvPr/>
        </p:nvSpPr>
        <p:spPr>
          <a:xfrm>
            <a:off x="332998" y="1416109"/>
            <a:ext cx="4084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‘It is possible to </a:t>
            </a:r>
            <a:r>
              <a:rPr lang="en-GB" sz="20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en-GB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carbon emissions from nearly every building by relatively easy and cheap methods that reduce energy consumption, improve energy efficiency and make the building more comfortable.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6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98F879-1F1E-E8B9-81A3-59DF1E9F1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7590" r="24013" b="14983"/>
          <a:stretch/>
        </p:blipFill>
        <p:spPr>
          <a:xfrm>
            <a:off x="251520" y="1717629"/>
            <a:ext cx="6408712" cy="426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0A77A-B911-7CC7-70F9-AEA0CA6CF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69" t="29517" r="29091" b="19362"/>
          <a:stretch/>
        </p:blipFill>
        <p:spPr>
          <a:xfrm>
            <a:off x="3851920" y="609926"/>
            <a:ext cx="4752528" cy="3182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49C8E2-F4EB-EC96-AF5C-C4F7EFC81506}"/>
              </a:ext>
            </a:extLst>
          </p:cNvPr>
          <p:cNvSpPr txBox="1"/>
          <p:nvPr/>
        </p:nvSpPr>
        <p:spPr>
          <a:xfrm>
            <a:off x="755576" y="87119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Baseline and consultancy</a:t>
            </a:r>
          </a:p>
        </p:txBody>
      </p:sp>
    </p:spTree>
    <p:extLst>
      <p:ext uri="{BB962C8B-B14F-4D97-AF65-F5344CB8AC3E}">
        <p14:creationId xmlns:p14="http://schemas.microsoft.com/office/powerpoint/2010/main" val="368150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989522-EA0F-6D79-440F-5966E1ABDBD2}"/>
              </a:ext>
            </a:extLst>
          </p:cNvPr>
          <p:cNvSpPr txBox="1"/>
          <p:nvPr/>
        </p:nvSpPr>
        <p:spPr>
          <a:xfrm>
            <a:off x="522559" y="177281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Milestones and priorities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2DA57-D5A1-EDCD-336E-A8EB1294C699}"/>
              </a:ext>
            </a:extLst>
          </p:cNvPr>
          <p:cNvSpPr txBox="1"/>
          <p:nvPr/>
        </p:nvSpPr>
        <p:spPr>
          <a:xfrm>
            <a:off x="1259632" y="2924944"/>
            <a:ext cx="24300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From report to synod: see report to read the details.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65BB8-2BAC-FC07-75EB-ACA2D9798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1" t="26032" r="38522" b="18777"/>
          <a:stretch/>
        </p:blipFill>
        <p:spPr>
          <a:xfrm>
            <a:off x="4283968" y="248938"/>
            <a:ext cx="4583428" cy="62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2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78A73E-ADEA-528F-131D-02E44CF86CFB}"/>
              </a:ext>
            </a:extLst>
          </p:cNvPr>
          <p:cNvSpPr txBox="1"/>
          <p:nvPr/>
        </p:nvSpPr>
        <p:spPr>
          <a:xfrm>
            <a:off x="4788024" y="472514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802E2-8BFF-F4C0-9703-C38AE2226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12182" r="1963" b="5179"/>
          <a:stretch/>
        </p:blipFill>
        <p:spPr>
          <a:xfrm>
            <a:off x="971600" y="908720"/>
            <a:ext cx="6840760" cy="32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0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1021F-155D-2F1F-595F-1EB7D77568C7}"/>
              </a:ext>
            </a:extLst>
          </p:cNvPr>
          <p:cNvSpPr txBox="1"/>
          <p:nvPr/>
        </p:nvSpPr>
        <p:spPr>
          <a:xfrm>
            <a:off x="6372200" y="333596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showing awards only – 40% of our churches are signed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12D51-AC3A-F393-ECC2-4CA38FDFB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35993" r="20863" b="21987"/>
          <a:stretch/>
        </p:blipFill>
        <p:spPr>
          <a:xfrm>
            <a:off x="467544" y="3645024"/>
            <a:ext cx="5472608" cy="2160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69AB6-C92E-735A-0A29-D50F3DD80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34592" r="20863" b="23388"/>
          <a:stretch/>
        </p:blipFill>
        <p:spPr>
          <a:xfrm>
            <a:off x="899592" y="2276872"/>
            <a:ext cx="5472608" cy="2160241"/>
          </a:xfrm>
          <a:prstGeom prst="rect">
            <a:avLst/>
          </a:prstGeom>
        </p:spPr>
      </p:pic>
      <p:pic>
        <p:nvPicPr>
          <p:cNvPr id="8" name="Picture 7" descr="A blue leaf and a black background&#10;&#10;Description automatically generated">
            <a:extLst>
              <a:ext uri="{FF2B5EF4-FFF2-40B4-BE49-F238E27FC236}">
                <a16:creationId xmlns:a16="http://schemas.microsoft.com/office/drawing/2014/main" id="{3B0064E1-C53B-0A87-E443-294A1CCA2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908720"/>
            <a:ext cx="457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24D9A6-C5F6-0A85-D8D8-C39A44230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3387" r="3537" b="13583"/>
          <a:stretch/>
        </p:blipFill>
        <p:spPr>
          <a:xfrm>
            <a:off x="971600" y="1340768"/>
            <a:ext cx="745042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007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DGAT">
      <a:dk1>
        <a:srgbClr val="542B8E"/>
      </a:dk1>
      <a:lt1>
        <a:srgbClr val="FFFFFF"/>
      </a:lt1>
      <a:dk2>
        <a:srgbClr val="000000"/>
      </a:dk2>
      <a:lt2>
        <a:srgbClr val="947FBA"/>
      </a:lt2>
      <a:accent1>
        <a:srgbClr val="5C91C7"/>
      </a:accent1>
      <a:accent2>
        <a:srgbClr val="ACB866"/>
      </a:accent2>
      <a:accent3>
        <a:srgbClr val="B8569C"/>
      </a:accent3>
      <a:accent4>
        <a:srgbClr val="542B8E"/>
      </a:accent4>
      <a:accent5>
        <a:srgbClr val="FFFFFF"/>
      </a:accent5>
      <a:accent6>
        <a:srgbClr val="2D2D8A"/>
      </a:accent6>
      <a:hlink>
        <a:srgbClr val="B8569C"/>
      </a:hlink>
      <a:folHlink>
        <a:srgbClr val="ABB866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GLOS_03104_PowerPoint_Template-NEW" id="{5265D204-0EF6-4D65-9F76-BDA58C4CB9FA}" vid="{0F347892-025B-4426-81A9-C4A72DE3FA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DGLOS_03104_PowerPoint_Template-NEW</Template>
  <TotalTime>257</TotalTime>
  <Words>159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Light</vt:lpstr>
      <vt:lpstr>Gill Sans SemiBold</vt:lpstr>
      <vt:lpstr>Lato</vt:lpstr>
      <vt:lpstr>Blank Presentation</vt:lpstr>
      <vt:lpstr>Diocese of Gloucester  Carbon net zero 2030  Being advocates for flourishing through       initiatives which combat injustice,        environmental destruction,                              exclusion and isolation.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Williams</dc:creator>
  <cp:lastModifiedBy>Cate Williams</cp:lastModifiedBy>
  <cp:revision>6</cp:revision>
  <dcterms:created xsi:type="dcterms:W3CDTF">2024-01-10T12:51:10Z</dcterms:created>
  <dcterms:modified xsi:type="dcterms:W3CDTF">2024-01-30T11:55:43Z</dcterms:modified>
</cp:coreProperties>
</file>