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7" r:id="rId5"/>
    <p:sldId id="285" r:id="rId6"/>
    <p:sldId id="289" r:id="rId7"/>
    <p:sldId id="295" r:id="rId8"/>
    <p:sldId id="291" r:id="rId9"/>
    <p:sldId id="297" r:id="rId10"/>
    <p:sldId id="290" r:id="rId11"/>
    <p:sldId id="296" r:id="rId12"/>
    <p:sldId id="292" r:id="rId13"/>
    <p:sldId id="294" r:id="rId14"/>
    <p:sldId id="293" r:id="rId15"/>
    <p:sldId id="299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83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4A4A85-B7EC-EEFA-0E4F-120E866487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BAED93-E818-5635-6473-3FC2F84875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2B069F-A4F7-4636-D5B0-823BDA594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7823A-9B35-4319-AEAB-73D16535394F}" type="datetimeFigureOut">
              <a:rPr lang="en-GB" smtClean="0"/>
              <a:t>14/10/2024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C8A133-7A86-EB96-F4AA-1EF02A07C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89767A-050C-DEE4-AD25-06EBB7CB09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1CAC6-A1F6-43A0-8103-C779E41D478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15845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7CD808-DCE2-AFF8-DEFC-16C0E137BD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A514900-DB16-6B5A-A99D-4371837C6B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06F1CA-C682-4DD5-2EB5-E77DF50990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7823A-9B35-4319-AEAB-73D16535394F}" type="datetimeFigureOut">
              <a:rPr lang="en-GB" smtClean="0"/>
              <a:t>14/10/2024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73DDFD-7ED9-278A-A0DF-0B19F688D6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74DB34-C073-63A5-DBDA-6D7745C92B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1CAC6-A1F6-43A0-8103-C779E41D478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48324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274814-CB54-2117-C489-095ECAB005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0780AD-9184-DCE2-B25E-25E84E3EC1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B93D1B-8B44-B7B6-134C-0981425BE8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7823A-9B35-4319-AEAB-73D16535394F}" type="datetimeFigureOut">
              <a:rPr lang="en-GB" smtClean="0"/>
              <a:t>14/10/2024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4DE6ED-9685-755F-57FB-170921922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08F7B1-2BC5-B2EC-A5F8-C00690CD1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1CAC6-A1F6-43A0-8103-C779E41D478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62365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0251F7-F923-F867-06E8-96DA9D7E88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8B432B-4DFE-C4A6-17AB-4810B2A075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6B286D-A009-796F-D4A8-6EEDB6D0F7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7823A-9B35-4319-AEAB-73D16535394F}" type="datetimeFigureOut">
              <a:rPr lang="en-GB" smtClean="0"/>
              <a:t>14/10/2024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B7C82D-E128-189D-966B-1D5157DDA0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0A54AA-7CDC-5496-85B7-36583479C5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1CAC6-A1F6-43A0-8103-C779E41D478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01432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11E9CD-D13A-C0B0-5DF7-19B176C08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B4543F-7BEB-DF26-8369-65BB857F4B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5CAD11-0EB3-2824-CF3A-AD737897F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7823A-9B35-4319-AEAB-73D16535394F}" type="datetimeFigureOut">
              <a:rPr lang="en-GB" smtClean="0"/>
              <a:t>14/10/2024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35EE73-A724-CF4D-24A1-6566D07AC7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5E35E4-8A1A-EE07-7DAE-F8DB1A1F6E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1CAC6-A1F6-43A0-8103-C779E41D478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39228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BA923D-3BDB-EC40-A84A-3338E93949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32D314-B2ED-B15B-539D-06FF2A1297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703A1D-B025-5F78-B6FC-638E029E2E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064436-0980-F855-4FC2-F44D17134E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7823A-9B35-4319-AEAB-73D16535394F}" type="datetimeFigureOut">
              <a:rPr lang="en-GB" smtClean="0"/>
              <a:t>14/10/2024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ECD4CA-4F85-00B2-D724-D4AC1DC353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96FBF1-DB6B-0DFB-67D5-5863BEB599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1CAC6-A1F6-43A0-8103-C779E41D478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34367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5DA712-C74F-D1A7-06C1-C3D3E71F02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9D73EE-0031-0802-4973-A3F01D2D8A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A97FDA-3392-35E0-6CBD-A4C2AED092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DB23AF1-DE5B-4E3D-5727-5D2A1FFEE8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1477964-E577-AC9D-723E-B3615F9333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849A5F0-3F7E-0A91-549D-F9025805EB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7823A-9B35-4319-AEAB-73D16535394F}" type="datetimeFigureOut">
              <a:rPr lang="en-GB" smtClean="0"/>
              <a:t>14/10/2024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9A65370-2769-81A1-DA57-125A8D820B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B8D12E7-4D07-4EF7-FF6E-2E2C8466D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1CAC6-A1F6-43A0-8103-C779E41D478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47882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BA371E-9730-DE53-D8C1-ACBBA2D3AB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531DDC5-FF0A-ABDE-05C2-E985819ADF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7823A-9B35-4319-AEAB-73D16535394F}" type="datetimeFigureOut">
              <a:rPr lang="en-GB" smtClean="0"/>
              <a:t>14/10/2024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50F198-7F15-B430-24C3-68CE650290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4D5A56-6A8D-1B8B-824B-F5067123DD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1CAC6-A1F6-43A0-8103-C779E41D478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7456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A301223-BA55-2E0D-63B0-91B9B40FFB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7823A-9B35-4319-AEAB-73D16535394F}" type="datetimeFigureOut">
              <a:rPr lang="en-GB" smtClean="0"/>
              <a:t>14/10/2024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8F2E918-AE94-07ED-79DD-809A87058A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41C187-1FEB-23CE-A9DF-0C0FAC3828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1CAC6-A1F6-43A0-8103-C779E41D478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9070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781A25-8873-64AC-F496-33C3EB2E77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6F01E7-6197-6C93-3B29-13D9E28437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BBCF92-83C3-F53C-646D-3D09E5979D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45127F-0B09-3B4F-EED1-8E714CDBA2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7823A-9B35-4319-AEAB-73D16535394F}" type="datetimeFigureOut">
              <a:rPr lang="en-GB" smtClean="0"/>
              <a:t>14/10/2024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476A66-2111-1316-D690-4FDF56CC26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2E7CF7-7177-B593-F695-1EEF5C495F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1CAC6-A1F6-43A0-8103-C779E41D478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25844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3555CB-ADFF-F5A6-F5B8-B358016E50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B69198A-5878-FF5D-623F-4B45B400EB4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29823E-7298-D0B1-3F45-DA193DBF11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601FBA-9447-4D16-6F6D-C306DF4606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7823A-9B35-4319-AEAB-73D16535394F}" type="datetimeFigureOut">
              <a:rPr lang="en-GB" smtClean="0"/>
              <a:t>14/10/2024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D952B3-923D-0AB8-8061-47D131839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B6F4B6-79CD-E473-B970-6A93B16EF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1CAC6-A1F6-43A0-8103-C779E41D478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53110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325A0D6-AB29-0ED3-1F90-FF58335D6C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AE5C16-F8D2-29AB-3982-1EC07AA447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25E989-5F02-5A93-0DBB-579B3B3256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417823A-9B35-4319-AEAB-73D16535394F}" type="datetimeFigureOut">
              <a:rPr lang="en-GB" smtClean="0"/>
              <a:t>14/10/2024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46323C-B653-2EA1-B7A6-6FBFFCDB7F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40F0B4-DADD-A2D5-C3BB-695F8B8878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CA1CAC6-A1F6-43A0-8103-C779E41D478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9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7541ECC-8009-8366-AE40-CB0165F9B3E6}"/>
              </a:ext>
            </a:extLst>
          </p:cNvPr>
          <p:cNvSpPr/>
          <p:nvPr/>
        </p:nvSpPr>
        <p:spPr>
          <a:xfrm>
            <a:off x="-7749" y="3429000"/>
            <a:ext cx="12199749" cy="3429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7571277-7032-3443-D0A9-7BB68C4BE395}"/>
              </a:ext>
            </a:extLst>
          </p:cNvPr>
          <p:cNvSpPr/>
          <p:nvPr/>
        </p:nvSpPr>
        <p:spPr>
          <a:xfrm>
            <a:off x="0" y="0"/>
            <a:ext cx="12199749" cy="3429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C90BFE09-4C06-0DE7-80B6-1B3FD6D3A5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64050" y="2997200"/>
            <a:ext cx="3263900" cy="863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0603892-E241-44DD-9593-ECC41A064CF0}"/>
              </a:ext>
            </a:extLst>
          </p:cNvPr>
          <p:cNvSpPr txBox="1"/>
          <p:nvPr/>
        </p:nvSpPr>
        <p:spPr>
          <a:xfrm>
            <a:off x="2473961" y="5143500"/>
            <a:ext cx="72518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i="1" dirty="0">
                <a:solidFill>
                  <a:schemeClr val="bg1"/>
                </a:solidFill>
                <a:latin typeface="Messina Sans" pitchFamily="50" charset="0"/>
              </a:rPr>
              <a:t>PRESENTATION FOR STROUD DEANERY</a:t>
            </a:r>
          </a:p>
          <a:p>
            <a:pPr algn="ctr"/>
            <a:r>
              <a:rPr lang="en-GB" i="1" dirty="0">
                <a:solidFill>
                  <a:schemeClr val="bg1"/>
                </a:solidFill>
                <a:latin typeface="Messina Sans" pitchFamily="50" charset="0"/>
              </a:rPr>
              <a:t>October 2024</a:t>
            </a:r>
          </a:p>
        </p:txBody>
      </p:sp>
    </p:spTree>
    <p:extLst>
      <p:ext uri="{BB962C8B-B14F-4D97-AF65-F5344CB8AC3E}">
        <p14:creationId xmlns:p14="http://schemas.microsoft.com/office/powerpoint/2010/main" val="38024253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B6DFCE-28DF-09AE-A728-422B2DDE5C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5624208" cy="1325563"/>
          </a:xfrm>
        </p:spPr>
        <p:txBody>
          <a:bodyPr/>
          <a:lstStyle/>
          <a:p>
            <a:pPr algn="r"/>
            <a:r>
              <a:rPr lang="en-GB" dirty="0">
                <a:solidFill>
                  <a:schemeClr val="bg1"/>
                </a:solidFill>
                <a:latin typeface="Messina Serif" pitchFamily="50" charset="0"/>
              </a:rPr>
              <a:t>Revitalising </a:t>
            </a:r>
            <a:r>
              <a:rPr lang="en-GB" i="1" dirty="0">
                <a:solidFill>
                  <a:schemeClr val="bg1"/>
                </a:solidFill>
                <a:latin typeface="Messina Serif" pitchFamily="50" charset="0"/>
              </a:rPr>
              <a:t>Heritage</a:t>
            </a:r>
          </a:p>
        </p:txBody>
      </p:sp>
    </p:spTree>
    <p:extLst>
      <p:ext uri="{BB962C8B-B14F-4D97-AF65-F5344CB8AC3E}">
        <p14:creationId xmlns:p14="http://schemas.microsoft.com/office/powerpoint/2010/main" val="24509252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7541ECC-8009-8366-AE40-CB0165F9B3E6}"/>
              </a:ext>
            </a:extLst>
          </p:cNvPr>
          <p:cNvSpPr/>
          <p:nvPr/>
        </p:nvSpPr>
        <p:spPr>
          <a:xfrm>
            <a:off x="-7749" y="5942418"/>
            <a:ext cx="12199749" cy="9233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D9FC0CF-2F4C-6DE9-E032-01EA50A3BE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98113" y="6151964"/>
            <a:ext cx="1588022" cy="42017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AE33575-F7AC-4B45-CF5F-2D393F7453A0}"/>
              </a:ext>
            </a:extLst>
          </p:cNvPr>
          <p:cNvSpPr txBox="1"/>
          <p:nvPr/>
        </p:nvSpPr>
        <p:spPr>
          <a:xfrm>
            <a:off x="845279" y="288154"/>
            <a:ext cx="10501442" cy="6621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1500"/>
              </a:spcAft>
            </a:pPr>
            <a:r>
              <a:rPr lang="en-GB" sz="2800" b="1" kern="100" dirty="0">
                <a:solidFill>
                  <a:schemeClr val="bg1">
                    <a:lumMod val="50000"/>
                  </a:schemeClr>
                </a:solidFill>
                <a:latin typeface="Messina Serif" pitchFamily="50" charset="0"/>
                <a:ea typeface="Aptos" panose="020B0004020202020204" pitchFamily="34" charset="0"/>
                <a:cs typeface="Times New Roman" panose="02020603050405020304" pitchFamily="18" charset="0"/>
              </a:rPr>
              <a:t>4. Revitalising </a:t>
            </a:r>
            <a:r>
              <a:rPr lang="en-GB" sz="2800" b="1" i="1" kern="100" dirty="0">
                <a:solidFill>
                  <a:schemeClr val="bg1">
                    <a:lumMod val="50000"/>
                  </a:schemeClr>
                </a:solidFill>
                <a:latin typeface="Messina Serif" pitchFamily="50" charset="0"/>
                <a:ea typeface="Aptos" panose="020B0004020202020204" pitchFamily="34" charset="0"/>
                <a:cs typeface="Times New Roman" panose="02020603050405020304" pitchFamily="18" charset="0"/>
              </a:rPr>
              <a:t>Heritage</a:t>
            </a:r>
          </a:p>
          <a:p>
            <a:pPr>
              <a:lnSpc>
                <a:spcPct val="107000"/>
              </a:lnSpc>
              <a:spcAft>
                <a:spcPts val="1500"/>
              </a:spcAft>
            </a:pPr>
            <a:r>
              <a:rPr lang="en-GB" b="1" kern="100" dirty="0">
                <a:solidFill>
                  <a:schemeClr val="bg1">
                    <a:lumMod val="50000"/>
                  </a:schemeClr>
                </a:solidFill>
                <a:latin typeface="Messina Serif" pitchFamily="50" charset="0"/>
                <a:ea typeface="Aptos" panose="020B0004020202020204" pitchFamily="34" charset="0"/>
                <a:cs typeface="Times New Roman" panose="02020603050405020304" pitchFamily="18" charset="0"/>
              </a:rPr>
              <a:t>Purpose</a:t>
            </a:r>
            <a:br>
              <a:rPr lang="en-GB" b="1" kern="100" dirty="0">
                <a:latin typeface="Messina Sans" pitchFamily="50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GB" kern="100" dirty="0">
                <a:latin typeface="Messina Sans" pitchFamily="50" charset="0"/>
                <a:ea typeface="Aptos" panose="020B0004020202020204" pitchFamily="34" charset="0"/>
                <a:cs typeface="Times New Roman" panose="02020603050405020304" pitchFamily="18" charset="0"/>
              </a:rPr>
              <a:t>Securing the future of our Cathedral for the next generation, so that the Gospel of Christ’s love for all can continue to be proclaimed. </a:t>
            </a:r>
          </a:p>
          <a:p>
            <a:pPr>
              <a:lnSpc>
                <a:spcPct val="107000"/>
              </a:lnSpc>
              <a:spcAft>
                <a:spcPts val="1500"/>
              </a:spcAft>
            </a:pPr>
            <a:r>
              <a:rPr lang="en-GB" b="1" kern="100" dirty="0">
                <a:solidFill>
                  <a:schemeClr val="bg1">
                    <a:lumMod val="50000"/>
                  </a:schemeClr>
                </a:solidFill>
                <a:latin typeface="Messina Serif" pitchFamily="50" charset="0"/>
                <a:ea typeface="Aptos" panose="020B0004020202020204" pitchFamily="34" charset="0"/>
                <a:cs typeface="Times New Roman" panose="02020603050405020304" pitchFamily="18" charset="0"/>
              </a:rPr>
              <a:t>Possible Goals</a:t>
            </a:r>
          </a:p>
          <a:p>
            <a:pPr marL="914400" lvl="1" indent="-457200">
              <a:lnSpc>
                <a:spcPct val="107000"/>
              </a:lnSpc>
              <a:spcAft>
                <a:spcPts val="1500"/>
              </a:spcAft>
              <a:buFont typeface="+mj-lt"/>
              <a:buAutoNum type="arabicPeriod"/>
            </a:pPr>
            <a:r>
              <a:rPr lang="en-GB" i="1" kern="100" dirty="0">
                <a:latin typeface="Messina Sans" pitchFamily="50" charset="0"/>
                <a:ea typeface="Aptos" panose="020B0004020202020204" pitchFamily="34" charset="0"/>
                <a:cs typeface="Times New Roman" panose="02020603050405020304" pitchFamily="18" charset="0"/>
              </a:rPr>
              <a:t>Tangible</a:t>
            </a:r>
            <a:r>
              <a:rPr lang="en-GB" kern="100" dirty="0">
                <a:latin typeface="Messina Sans" pitchFamily="50" charset="0"/>
                <a:ea typeface="Aptos" panose="020B0004020202020204" pitchFamily="34" charset="0"/>
                <a:cs typeface="Times New Roman" panose="02020603050405020304" pitchFamily="18" charset="0"/>
              </a:rPr>
              <a:t> heritage: conserving, developing and greening the cathedral and its physical assets for the benefit of people and communities, and for our mission, today and always.</a:t>
            </a:r>
          </a:p>
          <a:p>
            <a:pPr marL="914400" lvl="1" indent="-457200">
              <a:lnSpc>
                <a:spcPct val="107000"/>
              </a:lnSpc>
              <a:spcAft>
                <a:spcPts val="1500"/>
              </a:spcAft>
              <a:buFont typeface="+mj-lt"/>
              <a:buAutoNum type="arabicPeriod"/>
            </a:pPr>
            <a:r>
              <a:rPr lang="en-GB" i="1" kern="100" dirty="0">
                <a:latin typeface="Messina Sans" pitchFamily="50" charset="0"/>
                <a:ea typeface="Aptos" panose="020B0004020202020204" pitchFamily="34" charset="0"/>
                <a:cs typeface="Times New Roman" panose="02020603050405020304" pitchFamily="18" charset="0"/>
              </a:rPr>
              <a:t>Intangible </a:t>
            </a:r>
            <a:r>
              <a:rPr lang="en-GB" kern="100" dirty="0">
                <a:latin typeface="Messina Sans" pitchFamily="50" charset="0"/>
                <a:ea typeface="Aptos" panose="020B0004020202020204" pitchFamily="34" charset="0"/>
                <a:cs typeface="Times New Roman" panose="02020603050405020304" pitchFamily="18" charset="0"/>
              </a:rPr>
              <a:t>heritage: sustaining our spiritual and musical traditions by widening participation and increasing relevance and engagement in the Gospel. </a:t>
            </a:r>
          </a:p>
          <a:p>
            <a:pPr marL="914400" lvl="1" indent="-457200">
              <a:lnSpc>
                <a:spcPct val="107000"/>
              </a:lnSpc>
              <a:spcAft>
                <a:spcPts val="1500"/>
              </a:spcAft>
              <a:buFont typeface="+mj-lt"/>
              <a:buAutoNum type="arabicPeriod"/>
            </a:pPr>
            <a:r>
              <a:rPr lang="en-GB" kern="100" dirty="0">
                <a:latin typeface="Messina Sans" pitchFamily="50" charset="0"/>
                <a:ea typeface="Aptos" panose="020B0004020202020204" pitchFamily="34" charset="0"/>
                <a:cs typeface="Times New Roman" panose="02020603050405020304" pitchFamily="18" charset="0"/>
              </a:rPr>
              <a:t>Building </a:t>
            </a:r>
            <a:r>
              <a:rPr lang="en-GB" i="1" kern="100" dirty="0">
                <a:latin typeface="Messina Sans" pitchFamily="50" charset="0"/>
                <a:ea typeface="Aptos" panose="020B0004020202020204" pitchFamily="34" charset="0"/>
                <a:cs typeface="Times New Roman" panose="02020603050405020304" pitchFamily="18" charset="0"/>
              </a:rPr>
              <a:t>investment</a:t>
            </a:r>
            <a:r>
              <a:rPr lang="en-GB" kern="100" dirty="0">
                <a:latin typeface="Messina Sans" pitchFamily="50" charset="0"/>
                <a:ea typeface="Aptos" panose="020B0004020202020204" pitchFamily="34" charset="0"/>
                <a:cs typeface="Times New Roman" panose="02020603050405020304" pitchFamily="18" charset="0"/>
              </a:rPr>
              <a:t>: establish meaningful connections to unlock long-term financial sustainability and also to further mission and our principle of hospitality.</a:t>
            </a:r>
          </a:p>
          <a:p>
            <a:pPr>
              <a:lnSpc>
                <a:spcPct val="107000"/>
              </a:lnSpc>
              <a:spcAft>
                <a:spcPts val="1500"/>
              </a:spcAft>
            </a:pPr>
            <a:r>
              <a:rPr lang="en-GB" b="1" kern="100" dirty="0">
                <a:solidFill>
                  <a:schemeClr val="tx1">
                    <a:lumMod val="50000"/>
                    <a:lumOff val="50000"/>
                  </a:schemeClr>
                </a:solidFill>
                <a:latin typeface="Messina Serif" pitchFamily="50" charset="0"/>
                <a:ea typeface="Aptos" panose="020B0004020202020204" pitchFamily="34" charset="0"/>
                <a:cs typeface="Times New Roman" panose="02020603050405020304" pitchFamily="18" charset="0"/>
              </a:rPr>
              <a:t>Key Areas for Diocese/Deaneries</a:t>
            </a:r>
            <a:br>
              <a:rPr lang="en-GB" b="1" kern="100" dirty="0">
                <a:solidFill>
                  <a:schemeClr val="tx1">
                    <a:lumMod val="50000"/>
                    <a:lumOff val="50000"/>
                  </a:schemeClr>
                </a:solidFill>
                <a:latin typeface="Messina Serif" pitchFamily="50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GB" kern="100" dirty="0">
                <a:latin typeface="Messina Sans" pitchFamily="50" charset="0"/>
                <a:ea typeface="Aptos" panose="020B0004020202020204" pitchFamily="34" charset="0"/>
                <a:cs typeface="Times New Roman" panose="02020603050405020304" pitchFamily="18" charset="0"/>
              </a:rPr>
              <a:t>Net Zero Programme | Joined-up working with the Diocese | Explore ways of collaboration</a:t>
            </a:r>
          </a:p>
          <a:p>
            <a:pPr lvl="1">
              <a:lnSpc>
                <a:spcPct val="107000"/>
              </a:lnSpc>
              <a:spcAft>
                <a:spcPts val="1500"/>
              </a:spcAft>
            </a:pPr>
            <a:r>
              <a:rPr lang="en-GB" sz="2000" kern="100" dirty="0">
                <a:latin typeface="Messina Sans" pitchFamily="50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br>
              <a:rPr lang="en-GB" sz="2000" kern="100" dirty="0">
                <a:latin typeface="Messina Sans" pitchFamily="50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GB" sz="2000" kern="100" dirty="0">
                <a:latin typeface="Messina Sans" pitchFamily="50" charset="0"/>
                <a:ea typeface="Aptos" panose="020B0004020202020204" pitchFamily="34" charset="0"/>
                <a:cs typeface="Times New Roman" panose="02020603050405020304" pitchFamily="18" charset="0"/>
              </a:rPr>
              <a:t>	</a:t>
            </a:r>
          </a:p>
          <a:p>
            <a:pPr>
              <a:lnSpc>
                <a:spcPct val="107000"/>
              </a:lnSpc>
              <a:spcAft>
                <a:spcPts val="1500"/>
              </a:spcAft>
            </a:pPr>
            <a:endParaRPr lang="en-GB" sz="2000" b="1" kern="100" dirty="0">
              <a:solidFill>
                <a:schemeClr val="bg1">
                  <a:lumMod val="50000"/>
                </a:schemeClr>
              </a:solidFill>
              <a:latin typeface="Messina Sans" pitchFamily="50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63445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7541ECC-8009-8366-AE40-CB0165F9B3E6}"/>
              </a:ext>
            </a:extLst>
          </p:cNvPr>
          <p:cNvSpPr/>
          <p:nvPr/>
        </p:nvSpPr>
        <p:spPr>
          <a:xfrm>
            <a:off x="-7749" y="5942418"/>
            <a:ext cx="12199749" cy="9233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D9FC0CF-2F4C-6DE9-E032-01EA50A3BE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98113" y="6151964"/>
            <a:ext cx="1588022" cy="42017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AE33575-F7AC-4B45-CF5F-2D393F7453A0}"/>
              </a:ext>
            </a:extLst>
          </p:cNvPr>
          <p:cNvSpPr txBox="1"/>
          <p:nvPr/>
        </p:nvSpPr>
        <p:spPr>
          <a:xfrm>
            <a:off x="841403" y="439912"/>
            <a:ext cx="10501442" cy="36148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1500"/>
              </a:spcAft>
            </a:pPr>
            <a:endParaRPr lang="en-GB" sz="2800" b="1" kern="100" dirty="0">
              <a:solidFill>
                <a:schemeClr val="tx1">
                  <a:lumMod val="50000"/>
                  <a:lumOff val="50000"/>
                </a:schemeClr>
              </a:solidFill>
              <a:latin typeface="Messina Serif" pitchFamily="50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1500"/>
              </a:spcAft>
            </a:pPr>
            <a:endParaRPr lang="en-GB" sz="2800" b="1" kern="100" dirty="0">
              <a:solidFill>
                <a:schemeClr val="tx1">
                  <a:lumMod val="50000"/>
                  <a:lumOff val="50000"/>
                </a:schemeClr>
              </a:solidFill>
              <a:latin typeface="Messina Serif" pitchFamily="50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1500"/>
              </a:spcAft>
            </a:pPr>
            <a:endParaRPr lang="en-GB" sz="2800" b="1" kern="100" dirty="0">
              <a:solidFill>
                <a:schemeClr val="tx1">
                  <a:lumMod val="50000"/>
                  <a:lumOff val="50000"/>
                </a:schemeClr>
              </a:solidFill>
              <a:latin typeface="Messina Serif" pitchFamily="50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1500"/>
              </a:spcAft>
            </a:pPr>
            <a:r>
              <a:rPr lang="en-GB" sz="6600" b="1" kern="100" dirty="0">
                <a:solidFill>
                  <a:schemeClr val="tx1">
                    <a:lumMod val="50000"/>
                    <a:lumOff val="50000"/>
                  </a:schemeClr>
                </a:solidFill>
                <a:latin typeface="Messina Serif" pitchFamily="50" charset="0"/>
                <a:ea typeface="Aptos" panose="020B0004020202020204" pitchFamily="34" charset="0"/>
                <a:cs typeface="Times New Roman" panose="02020603050405020304" pitchFamily="18" charset="0"/>
              </a:rPr>
              <a:t>Questions and Comments</a:t>
            </a:r>
          </a:p>
          <a:p>
            <a:pPr>
              <a:lnSpc>
                <a:spcPct val="107000"/>
              </a:lnSpc>
              <a:spcAft>
                <a:spcPts val="1500"/>
              </a:spcAft>
            </a:pPr>
            <a:endParaRPr lang="en-GB" kern="100" dirty="0">
              <a:latin typeface="Messina Sans" pitchFamily="50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91022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7541ECC-8009-8366-AE40-CB0165F9B3E6}"/>
              </a:ext>
            </a:extLst>
          </p:cNvPr>
          <p:cNvSpPr/>
          <p:nvPr/>
        </p:nvSpPr>
        <p:spPr>
          <a:xfrm>
            <a:off x="-7749" y="5942418"/>
            <a:ext cx="12199749" cy="9233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D9FC0CF-2F4C-6DE9-E032-01EA50A3BE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98113" y="6151964"/>
            <a:ext cx="1588022" cy="42017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AE33575-F7AC-4B45-CF5F-2D393F7453A0}"/>
              </a:ext>
            </a:extLst>
          </p:cNvPr>
          <p:cNvSpPr txBox="1"/>
          <p:nvPr/>
        </p:nvSpPr>
        <p:spPr>
          <a:xfrm>
            <a:off x="845279" y="1455488"/>
            <a:ext cx="10501442" cy="28333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1500"/>
              </a:spcAft>
            </a:pPr>
            <a:r>
              <a:rPr lang="en-GB" sz="2800" b="1" kern="100" dirty="0">
                <a:solidFill>
                  <a:schemeClr val="bg1">
                    <a:lumMod val="50000"/>
                  </a:schemeClr>
                </a:solidFill>
                <a:latin typeface="Messina Serif" pitchFamily="50" charset="0"/>
                <a:ea typeface="Aptos" panose="020B0004020202020204" pitchFamily="34" charset="0"/>
                <a:cs typeface="Times New Roman" panose="02020603050405020304" pitchFamily="18" charset="0"/>
              </a:rPr>
              <a:t>Our </a:t>
            </a:r>
            <a:r>
              <a:rPr lang="en-GB" sz="2800" b="1" i="1" kern="100" dirty="0">
                <a:solidFill>
                  <a:schemeClr val="bg1">
                    <a:lumMod val="50000"/>
                  </a:schemeClr>
                </a:solidFill>
                <a:latin typeface="Messina Serif" pitchFamily="50" charset="0"/>
                <a:ea typeface="Aptos" panose="020B0004020202020204" pitchFamily="34" charset="0"/>
                <a:cs typeface="Times New Roman" panose="02020603050405020304" pitchFamily="18" charset="0"/>
              </a:rPr>
              <a:t>Vision</a:t>
            </a:r>
            <a:br>
              <a:rPr lang="en-GB" sz="2800" b="1" kern="100" dirty="0">
                <a:solidFill>
                  <a:schemeClr val="bg1">
                    <a:lumMod val="50000"/>
                  </a:schemeClr>
                </a:solidFill>
                <a:latin typeface="Messina Serif" pitchFamily="50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GB" sz="2000" kern="100" dirty="0">
                <a:latin typeface="Messina Serif" pitchFamily="50" charset="0"/>
                <a:ea typeface="Aptos" panose="020B0004020202020204" pitchFamily="34" charset="0"/>
                <a:cs typeface="Times New Roman" panose="02020603050405020304" pitchFamily="18" charset="0"/>
              </a:rPr>
              <a:t>“Inspired by the Gospel of Jesus Christ, we seek to be i</a:t>
            </a:r>
            <a:r>
              <a:rPr lang="en-GB" sz="2000" kern="100" dirty="0">
                <a:latin typeface="Messina Sans" pitchFamily="50" charset="0"/>
                <a:ea typeface="Aptos" panose="020B0004020202020204" pitchFamily="34" charset="0"/>
                <a:cs typeface="Times New Roman" panose="02020603050405020304" pitchFamily="18" charset="0"/>
              </a:rPr>
              <a:t>n Tune with Heaven and in Touch with Daily Life.</a:t>
            </a:r>
            <a:r>
              <a:rPr lang="en-GB" sz="2000" i="1" kern="100" dirty="0">
                <a:latin typeface="Messina Sans" pitchFamily="50" charset="0"/>
                <a:ea typeface="Aptos" panose="020B0004020202020204" pitchFamily="34" charset="0"/>
                <a:cs typeface="Times New Roman" panose="02020603050405020304" pitchFamily="18" charset="0"/>
              </a:rPr>
              <a:t>”</a:t>
            </a:r>
          </a:p>
          <a:p>
            <a:pPr>
              <a:lnSpc>
                <a:spcPct val="107000"/>
              </a:lnSpc>
              <a:spcAft>
                <a:spcPts val="1500"/>
              </a:spcAft>
            </a:pPr>
            <a:r>
              <a:rPr lang="en-GB" sz="2800" b="1" kern="100" dirty="0">
                <a:solidFill>
                  <a:schemeClr val="bg1">
                    <a:lumMod val="50000"/>
                  </a:schemeClr>
                </a:solidFill>
                <a:latin typeface="Messina Serif" pitchFamily="50" charset="0"/>
                <a:ea typeface="Aptos" panose="020B0004020202020204" pitchFamily="34" charset="0"/>
                <a:cs typeface="Times New Roman" panose="02020603050405020304" pitchFamily="18" charset="0"/>
              </a:rPr>
              <a:t>Our </a:t>
            </a:r>
            <a:r>
              <a:rPr lang="en-GB" sz="2800" b="1" i="1" kern="100" dirty="0">
                <a:solidFill>
                  <a:schemeClr val="bg1">
                    <a:lumMod val="50000"/>
                  </a:schemeClr>
                </a:solidFill>
                <a:latin typeface="Messina Serif" pitchFamily="50" charset="0"/>
                <a:ea typeface="Aptos" panose="020B0004020202020204" pitchFamily="34" charset="0"/>
                <a:cs typeface="Times New Roman" panose="02020603050405020304" pitchFamily="18" charset="0"/>
              </a:rPr>
              <a:t>Purpose</a:t>
            </a:r>
            <a:br>
              <a:rPr lang="en-GB" sz="2800" b="1" i="1" kern="100" dirty="0">
                <a:solidFill>
                  <a:schemeClr val="bg1">
                    <a:lumMod val="50000"/>
                  </a:schemeClr>
                </a:solidFill>
                <a:latin typeface="Messina Serif" pitchFamily="50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GB" sz="2000" kern="100" dirty="0">
                <a:effectLst/>
                <a:latin typeface="Messina Sans" pitchFamily="50" charset="0"/>
                <a:ea typeface="Aptos" panose="020B0004020202020204" pitchFamily="34" charset="0"/>
                <a:cs typeface="Times New Roman" panose="02020603050405020304" pitchFamily="18" charset="0"/>
              </a:rPr>
              <a:t>Our mission is to enable transformational change by</a:t>
            </a:r>
            <a:r>
              <a:rPr lang="en-GB" sz="2000" kern="100" dirty="0">
                <a:latin typeface="Messina Sans" pitchFamily="50" charset="0"/>
                <a:ea typeface="Aptos" panose="020B0004020202020204" pitchFamily="34" charset="0"/>
                <a:cs typeface="Times New Roman" panose="02020603050405020304" pitchFamily="18" charset="0"/>
              </a:rPr>
              <a:t> providing a place which offers hope and hospitality in the love of our Lord Jesus Christ to all whom we encounter. </a:t>
            </a:r>
            <a:r>
              <a:rPr lang="en-GB" sz="2000" i="1" kern="100" dirty="0">
                <a:latin typeface="Messina Sans" pitchFamily="50" charset="0"/>
                <a:ea typeface="Aptos" panose="020B0004020202020204" pitchFamily="34" charset="0"/>
                <a:cs typeface="Times New Roman" panose="02020603050405020304" pitchFamily="18" charset="0"/>
              </a:rPr>
              <a:t>Whoever you might be, </a:t>
            </a:r>
            <a:r>
              <a:rPr lang="en-GB" sz="2000" i="1" kern="100" dirty="0">
                <a:effectLst/>
                <a:latin typeface="Messina Sans" pitchFamily="50" charset="0"/>
                <a:ea typeface="Aptos" panose="020B0004020202020204" pitchFamily="34" charset="0"/>
                <a:cs typeface="Times New Roman" panose="02020603050405020304" pitchFamily="18" charset="0"/>
              </a:rPr>
              <a:t>wherever you are on your personal journey, you are welcome here in the name of Christ. </a:t>
            </a:r>
            <a:endParaRPr lang="en-GB" sz="2000" kern="100" dirty="0">
              <a:effectLst/>
              <a:latin typeface="Messina Sans" pitchFamily="50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93490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7541ECC-8009-8366-AE40-CB0165F9B3E6}"/>
              </a:ext>
            </a:extLst>
          </p:cNvPr>
          <p:cNvSpPr/>
          <p:nvPr/>
        </p:nvSpPr>
        <p:spPr>
          <a:xfrm>
            <a:off x="-7749" y="5942418"/>
            <a:ext cx="12199749" cy="9233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D9FC0CF-2F4C-6DE9-E032-01EA50A3BE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98113" y="6151964"/>
            <a:ext cx="1588022" cy="42017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AE33575-F7AC-4B45-CF5F-2D393F7453A0}"/>
              </a:ext>
            </a:extLst>
          </p:cNvPr>
          <p:cNvSpPr txBox="1"/>
          <p:nvPr/>
        </p:nvSpPr>
        <p:spPr>
          <a:xfrm>
            <a:off x="845279" y="706462"/>
            <a:ext cx="10501442" cy="29493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1500"/>
              </a:spcAft>
            </a:pPr>
            <a:r>
              <a:rPr lang="en-GB" sz="2800" b="1" kern="100" dirty="0">
                <a:solidFill>
                  <a:schemeClr val="bg1">
                    <a:lumMod val="50000"/>
                  </a:schemeClr>
                </a:solidFill>
                <a:latin typeface="Messina Serif" pitchFamily="50" charset="0"/>
                <a:ea typeface="Aptos" panose="020B0004020202020204" pitchFamily="34" charset="0"/>
                <a:cs typeface="Times New Roman" panose="02020603050405020304" pitchFamily="18" charset="0"/>
              </a:rPr>
              <a:t>Four Strategic Priorities </a:t>
            </a:r>
          </a:p>
          <a:p>
            <a:pPr marL="457200" indent="-457200">
              <a:lnSpc>
                <a:spcPct val="107000"/>
              </a:lnSpc>
              <a:spcAft>
                <a:spcPts val="1500"/>
              </a:spcAft>
              <a:buFont typeface="+mj-lt"/>
              <a:buAutoNum type="arabicPeriod"/>
            </a:pPr>
            <a:r>
              <a:rPr lang="en-GB" sz="2000" kern="100" dirty="0">
                <a:latin typeface="Messina Sans" pitchFamily="50" charset="0"/>
                <a:ea typeface="Aptos" panose="020B0004020202020204" pitchFamily="34" charset="0"/>
                <a:cs typeface="Times New Roman" panose="02020603050405020304" pitchFamily="18" charset="0"/>
              </a:rPr>
              <a:t>Deepening </a:t>
            </a:r>
            <a:r>
              <a:rPr lang="en-GB" sz="2000" i="1" kern="100" dirty="0">
                <a:latin typeface="Messina Sans" pitchFamily="50" charset="0"/>
                <a:ea typeface="Aptos" panose="020B0004020202020204" pitchFamily="34" charset="0"/>
                <a:cs typeface="Times New Roman" panose="02020603050405020304" pitchFamily="18" charset="0"/>
              </a:rPr>
              <a:t>Spirituality</a:t>
            </a:r>
          </a:p>
          <a:p>
            <a:pPr marL="457200" indent="-457200">
              <a:lnSpc>
                <a:spcPct val="107000"/>
              </a:lnSpc>
              <a:spcAft>
                <a:spcPts val="1500"/>
              </a:spcAft>
              <a:buFont typeface="+mj-lt"/>
              <a:buAutoNum type="arabicPeriod"/>
            </a:pPr>
            <a:r>
              <a:rPr lang="en-GB" sz="2000" kern="100" dirty="0">
                <a:latin typeface="Messina Sans" pitchFamily="50" charset="0"/>
                <a:ea typeface="Aptos" panose="020B0004020202020204" pitchFamily="34" charset="0"/>
                <a:cs typeface="Times New Roman" panose="02020603050405020304" pitchFamily="18" charset="0"/>
              </a:rPr>
              <a:t>Extending </a:t>
            </a:r>
            <a:r>
              <a:rPr lang="en-GB" sz="2000" i="1" kern="100" dirty="0">
                <a:latin typeface="Messina Sans" pitchFamily="50" charset="0"/>
                <a:ea typeface="Aptos" panose="020B0004020202020204" pitchFamily="34" charset="0"/>
                <a:cs typeface="Times New Roman" panose="02020603050405020304" pitchFamily="18" charset="0"/>
              </a:rPr>
              <a:t>Hospitality</a:t>
            </a:r>
          </a:p>
          <a:p>
            <a:pPr marL="457200" indent="-457200">
              <a:lnSpc>
                <a:spcPct val="107000"/>
              </a:lnSpc>
              <a:spcAft>
                <a:spcPts val="1500"/>
              </a:spcAft>
              <a:buFont typeface="+mj-lt"/>
              <a:buAutoNum type="arabicPeriod"/>
            </a:pPr>
            <a:r>
              <a:rPr lang="en-GB" sz="2000" kern="100" dirty="0">
                <a:latin typeface="Messina Sans" pitchFamily="50" charset="0"/>
                <a:ea typeface="Aptos" panose="020B0004020202020204" pitchFamily="34" charset="0"/>
                <a:cs typeface="Times New Roman" panose="02020603050405020304" pitchFamily="18" charset="0"/>
              </a:rPr>
              <a:t>Growing </a:t>
            </a:r>
            <a:r>
              <a:rPr lang="en-GB" sz="2000" i="1" kern="100" dirty="0">
                <a:latin typeface="Messina Sans" pitchFamily="50" charset="0"/>
                <a:ea typeface="Aptos" panose="020B0004020202020204" pitchFamily="34" charset="0"/>
                <a:cs typeface="Times New Roman" panose="02020603050405020304" pitchFamily="18" charset="0"/>
              </a:rPr>
              <a:t>People &amp; Communities</a:t>
            </a:r>
          </a:p>
          <a:p>
            <a:pPr marL="457200" indent="-457200">
              <a:lnSpc>
                <a:spcPct val="107000"/>
              </a:lnSpc>
              <a:spcAft>
                <a:spcPts val="1500"/>
              </a:spcAft>
              <a:buFont typeface="+mj-lt"/>
              <a:buAutoNum type="arabicPeriod"/>
            </a:pPr>
            <a:r>
              <a:rPr lang="en-GB" sz="2000" kern="100" dirty="0">
                <a:latin typeface="Messina Sans" pitchFamily="50" charset="0"/>
                <a:ea typeface="Aptos" panose="020B0004020202020204" pitchFamily="34" charset="0"/>
                <a:cs typeface="Times New Roman" panose="02020603050405020304" pitchFamily="18" charset="0"/>
              </a:rPr>
              <a:t>Revitalising </a:t>
            </a:r>
            <a:r>
              <a:rPr lang="en-GB" sz="2000" i="1" kern="100" dirty="0">
                <a:latin typeface="Messina Sans" pitchFamily="50" charset="0"/>
                <a:ea typeface="Aptos" panose="020B0004020202020204" pitchFamily="34" charset="0"/>
                <a:cs typeface="Times New Roman" panose="02020603050405020304" pitchFamily="18" charset="0"/>
              </a:rPr>
              <a:t>Heritage</a:t>
            </a:r>
            <a:br>
              <a:rPr lang="en-GB" sz="2800" b="1" kern="100" dirty="0">
                <a:solidFill>
                  <a:schemeClr val="bg1">
                    <a:lumMod val="50000"/>
                  </a:schemeClr>
                </a:solidFill>
                <a:latin typeface="Messina Serif" pitchFamily="50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endParaRPr lang="en-GB" sz="2000" kern="100" dirty="0">
              <a:latin typeface="Messina Serif" pitchFamily="50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19134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3AC51C-F954-3B95-7C10-143223524E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532437"/>
            <a:ext cx="6167336" cy="1325563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  <a:latin typeface="Messina Serif" pitchFamily="50" charset="0"/>
              </a:rPr>
              <a:t> Extending </a:t>
            </a:r>
            <a:r>
              <a:rPr lang="en-GB" i="1" dirty="0">
                <a:solidFill>
                  <a:schemeClr val="bg1"/>
                </a:solidFill>
                <a:latin typeface="Messina Serif" pitchFamily="50" charset="0"/>
              </a:rPr>
              <a:t>Hospitality</a:t>
            </a:r>
            <a:endParaRPr lang="en-GB" dirty="0">
              <a:solidFill>
                <a:schemeClr val="bg1"/>
              </a:solidFill>
              <a:latin typeface="Messina Serif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20438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7541ECC-8009-8366-AE40-CB0165F9B3E6}"/>
              </a:ext>
            </a:extLst>
          </p:cNvPr>
          <p:cNvSpPr/>
          <p:nvPr/>
        </p:nvSpPr>
        <p:spPr>
          <a:xfrm>
            <a:off x="-7749" y="5942418"/>
            <a:ext cx="12199749" cy="9233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D9FC0CF-2F4C-6DE9-E032-01EA50A3BE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98113" y="6151964"/>
            <a:ext cx="1588022" cy="42017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AE33575-F7AC-4B45-CF5F-2D393F7453A0}"/>
              </a:ext>
            </a:extLst>
          </p:cNvPr>
          <p:cNvSpPr txBox="1"/>
          <p:nvPr/>
        </p:nvSpPr>
        <p:spPr>
          <a:xfrm>
            <a:off x="845279" y="648075"/>
            <a:ext cx="10501442" cy="6029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1500"/>
              </a:spcAft>
            </a:pPr>
            <a:r>
              <a:rPr lang="en-GB" sz="2800" b="1" kern="100" dirty="0">
                <a:solidFill>
                  <a:schemeClr val="bg1">
                    <a:lumMod val="50000"/>
                  </a:schemeClr>
                </a:solidFill>
                <a:latin typeface="Messina Serif" pitchFamily="50" charset="0"/>
                <a:ea typeface="Aptos" panose="020B0004020202020204" pitchFamily="34" charset="0"/>
                <a:cs typeface="Times New Roman" panose="02020603050405020304" pitchFamily="18" charset="0"/>
              </a:rPr>
              <a:t>1. Extending </a:t>
            </a:r>
            <a:r>
              <a:rPr lang="en-GB" sz="2800" b="1" i="1" kern="100" dirty="0">
                <a:solidFill>
                  <a:schemeClr val="bg1">
                    <a:lumMod val="50000"/>
                  </a:schemeClr>
                </a:solidFill>
                <a:latin typeface="Messina Serif" pitchFamily="50" charset="0"/>
                <a:ea typeface="Aptos" panose="020B0004020202020204" pitchFamily="34" charset="0"/>
                <a:cs typeface="Times New Roman" panose="02020603050405020304" pitchFamily="18" charset="0"/>
              </a:rPr>
              <a:t>Hospitality</a:t>
            </a:r>
            <a:r>
              <a:rPr lang="en-GB" sz="2800" b="1" kern="100" dirty="0">
                <a:solidFill>
                  <a:schemeClr val="bg1">
                    <a:lumMod val="50000"/>
                  </a:schemeClr>
                </a:solidFill>
                <a:latin typeface="Messina Serif" pitchFamily="50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07000"/>
              </a:lnSpc>
              <a:spcAft>
                <a:spcPts val="1500"/>
              </a:spcAft>
            </a:pPr>
            <a:r>
              <a:rPr lang="en-GB" b="1" kern="100" dirty="0">
                <a:solidFill>
                  <a:schemeClr val="bg1">
                    <a:lumMod val="50000"/>
                  </a:schemeClr>
                </a:solidFill>
                <a:latin typeface="Messina Serif" pitchFamily="50" charset="0"/>
                <a:ea typeface="Aptos" panose="020B0004020202020204" pitchFamily="34" charset="0"/>
                <a:cs typeface="Times New Roman" panose="02020603050405020304" pitchFamily="18" charset="0"/>
              </a:rPr>
              <a:t>Purpose</a:t>
            </a:r>
            <a:br>
              <a:rPr lang="en-GB" b="1" kern="100" dirty="0">
                <a:latin typeface="Messina Sans" pitchFamily="50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GB" kern="100" dirty="0">
                <a:latin typeface="Messina Sans" pitchFamily="50" charset="0"/>
                <a:ea typeface="Aptos" panose="020B0004020202020204" pitchFamily="34" charset="0"/>
                <a:cs typeface="Times New Roman" panose="02020603050405020304" pitchFamily="18" charset="0"/>
              </a:rPr>
              <a:t>To</a:t>
            </a:r>
            <a:r>
              <a:rPr lang="en-GB" dirty="0">
                <a:effectLst/>
                <a:latin typeface="Messina Sans" pitchFamily="50" charset="0"/>
                <a:ea typeface="Aptos" panose="020B0004020202020204" pitchFamily="34" charset="0"/>
                <a:cs typeface="Times New Roman" panose="02020603050405020304" pitchFamily="18" charset="0"/>
              </a:rPr>
              <a:t> offer a heartwarming welcome and outstanding experience, following the Gospel principles of hospitality, which makes people feel they belong, whatever the purpose of their visit. </a:t>
            </a:r>
          </a:p>
          <a:p>
            <a:pPr>
              <a:lnSpc>
                <a:spcPct val="107000"/>
              </a:lnSpc>
              <a:spcAft>
                <a:spcPts val="1500"/>
              </a:spcAft>
            </a:pPr>
            <a:r>
              <a:rPr lang="en-GB" b="1" kern="100" dirty="0">
                <a:solidFill>
                  <a:schemeClr val="bg1">
                    <a:lumMod val="50000"/>
                  </a:schemeClr>
                </a:solidFill>
                <a:latin typeface="Messina Serif" pitchFamily="50" charset="0"/>
                <a:ea typeface="Aptos" panose="020B0004020202020204" pitchFamily="34" charset="0"/>
                <a:cs typeface="Times New Roman" panose="02020603050405020304" pitchFamily="18" charset="0"/>
              </a:rPr>
              <a:t>Aims</a:t>
            </a:r>
          </a:p>
          <a:p>
            <a:pPr marL="914400" lvl="1" indent="-457200">
              <a:lnSpc>
                <a:spcPct val="107000"/>
              </a:lnSpc>
              <a:spcAft>
                <a:spcPts val="1500"/>
              </a:spcAft>
              <a:buFont typeface="+mj-lt"/>
              <a:buAutoNum type="arabicPeriod"/>
            </a:pPr>
            <a:r>
              <a:rPr lang="en-GB" kern="100" dirty="0">
                <a:latin typeface="Messina Sans" pitchFamily="50" charset="0"/>
                <a:ea typeface="Aptos" panose="020B0004020202020204" pitchFamily="34" charset="0"/>
                <a:cs typeface="Times New Roman" panose="02020603050405020304" pitchFamily="18" charset="0"/>
              </a:rPr>
              <a:t>Welcome </a:t>
            </a:r>
            <a:r>
              <a:rPr lang="en-GB" i="1" kern="100" dirty="0">
                <a:latin typeface="Messina Sans" pitchFamily="50" charset="0"/>
                <a:ea typeface="Aptos" panose="020B0004020202020204" pitchFamily="34" charset="0"/>
                <a:cs typeface="Times New Roman" panose="02020603050405020304" pitchFamily="18" charset="0"/>
              </a:rPr>
              <a:t>more </a:t>
            </a:r>
            <a:r>
              <a:rPr lang="en-GB" kern="100" dirty="0">
                <a:latin typeface="Messina Sans" pitchFamily="50" charset="0"/>
                <a:ea typeface="Aptos" panose="020B0004020202020204" pitchFamily="34" charset="0"/>
                <a:cs typeface="Times New Roman" panose="02020603050405020304" pitchFamily="18" charset="0"/>
              </a:rPr>
              <a:t>visitors to come to experience something of the love of Christ, exemplified through all that the Cathedral offers.</a:t>
            </a:r>
          </a:p>
          <a:p>
            <a:pPr marL="914400" lvl="1" indent="-457200">
              <a:lnSpc>
                <a:spcPct val="107000"/>
              </a:lnSpc>
              <a:spcAft>
                <a:spcPts val="1500"/>
              </a:spcAft>
              <a:buFont typeface="+mj-lt"/>
              <a:buAutoNum type="arabicPeriod"/>
            </a:pPr>
            <a:r>
              <a:rPr lang="en-GB" kern="100" dirty="0">
                <a:latin typeface="Messina Sans" pitchFamily="50" charset="0"/>
                <a:ea typeface="Aptos" panose="020B0004020202020204" pitchFamily="34" charset="0"/>
                <a:cs typeface="Times New Roman" panose="02020603050405020304" pitchFamily="18" charset="0"/>
              </a:rPr>
              <a:t>Attract </a:t>
            </a:r>
            <a:r>
              <a:rPr lang="en-GB" i="1" kern="100" dirty="0">
                <a:latin typeface="Messina Sans" pitchFamily="50" charset="0"/>
                <a:ea typeface="Aptos" panose="020B0004020202020204" pitchFamily="34" charset="0"/>
                <a:cs typeface="Times New Roman" panose="02020603050405020304" pitchFamily="18" charset="0"/>
              </a:rPr>
              <a:t>underrepresented</a:t>
            </a:r>
            <a:r>
              <a:rPr lang="en-GB" kern="100" dirty="0">
                <a:latin typeface="Messina Sans" pitchFamily="50" charset="0"/>
                <a:ea typeface="Aptos" panose="020B0004020202020204" pitchFamily="34" charset="0"/>
                <a:cs typeface="Times New Roman" panose="02020603050405020304" pitchFamily="18" charset="0"/>
              </a:rPr>
              <a:t> communities through effective programming and partnerships. </a:t>
            </a:r>
          </a:p>
          <a:p>
            <a:pPr marL="914400" lvl="1" indent="-457200">
              <a:lnSpc>
                <a:spcPct val="107000"/>
              </a:lnSpc>
              <a:spcAft>
                <a:spcPts val="1500"/>
              </a:spcAft>
              <a:buFont typeface="+mj-lt"/>
              <a:buAutoNum type="arabicPeriod"/>
            </a:pPr>
            <a:r>
              <a:rPr lang="en-GB" kern="100" dirty="0">
                <a:latin typeface="Messina Sans" pitchFamily="50" charset="0"/>
                <a:ea typeface="Aptos" panose="020B0004020202020204" pitchFamily="34" charset="0"/>
                <a:cs typeface="Times New Roman" panose="02020603050405020304" pitchFamily="18" charset="0"/>
              </a:rPr>
              <a:t>Improve the quality of visitor experience, following our Benedictine tradition of hospitality.</a:t>
            </a:r>
          </a:p>
          <a:p>
            <a:pPr>
              <a:lnSpc>
                <a:spcPct val="107000"/>
              </a:lnSpc>
              <a:spcAft>
                <a:spcPts val="1500"/>
              </a:spcAft>
            </a:pPr>
            <a:r>
              <a:rPr lang="en-GB" b="1" kern="100" dirty="0">
                <a:solidFill>
                  <a:schemeClr val="tx1">
                    <a:lumMod val="50000"/>
                    <a:lumOff val="50000"/>
                  </a:schemeClr>
                </a:solidFill>
                <a:latin typeface="Messina Serif" pitchFamily="50" charset="0"/>
                <a:ea typeface="Aptos" panose="020B0004020202020204" pitchFamily="34" charset="0"/>
                <a:cs typeface="Times New Roman" panose="02020603050405020304" pitchFamily="18" charset="0"/>
              </a:rPr>
              <a:t>Key Areas for Diocese/Deaneries</a:t>
            </a:r>
            <a:br>
              <a:rPr lang="en-GB" b="1" kern="100" dirty="0">
                <a:solidFill>
                  <a:schemeClr val="tx1">
                    <a:lumMod val="50000"/>
                    <a:lumOff val="50000"/>
                  </a:schemeClr>
                </a:solidFill>
                <a:latin typeface="Messina Serif" pitchFamily="50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GB" kern="100" dirty="0">
                <a:latin typeface="Messina Sans" pitchFamily="50" charset="0"/>
                <a:ea typeface="Aptos" panose="020B0004020202020204" pitchFamily="34" charset="0"/>
                <a:cs typeface="Times New Roman" panose="02020603050405020304" pitchFamily="18" charset="0"/>
              </a:rPr>
              <a:t>Always welcome at YOUR Cathedral | Place of refreshment | Sense of belonging at the Cathedral</a:t>
            </a:r>
          </a:p>
          <a:p>
            <a:pPr lvl="1">
              <a:lnSpc>
                <a:spcPct val="107000"/>
              </a:lnSpc>
              <a:spcAft>
                <a:spcPts val="1500"/>
              </a:spcAft>
            </a:pPr>
            <a:r>
              <a:rPr lang="en-GB" sz="2000" kern="100" dirty="0">
                <a:latin typeface="Messina Sans" pitchFamily="50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br>
              <a:rPr lang="en-GB" sz="2000" kern="100" dirty="0">
                <a:latin typeface="Messina Sans" pitchFamily="50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GB" sz="2000" kern="100" dirty="0">
                <a:latin typeface="Messina Sans" pitchFamily="50" charset="0"/>
                <a:ea typeface="Aptos" panose="020B0004020202020204" pitchFamily="34" charset="0"/>
                <a:cs typeface="Times New Roman" panose="02020603050405020304" pitchFamily="18" charset="0"/>
              </a:rPr>
              <a:t>	</a:t>
            </a:r>
          </a:p>
          <a:p>
            <a:pPr>
              <a:lnSpc>
                <a:spcPct val="107000"/>
              </a:lnSpc>
              <a:spcAft>
                <a:spcPts val="1500"/>
              </a:spcAft>
            </a:pPr>
            <a:endParaRPr lang="en-GB" sz="2000" b="1" kern="100" dirty="0">
              <a:solidFill>
                <a:schemeClr val="bg1">
                  <a:lumMod val="50000"/>
                </a:schemeClr>
              </a:solidFill>
              <a:latin typeface="Messina Sans" pitchFamily="50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27521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B6DFCE-28DF-09AE-A728-422B2DDE5C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1966" y="0"/>
            <a:ext cx="6190034" cy="1325563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chemeClr val="bg1"/>
                </a:solidFill>
                <a:latin typeface="Messina Serif" pitchFamily="50" charset="0"/>
              </a:rPr>
              <a:t>Deepening </a:t>
            </a:r>
            <a:r>
              <a:rPr lang="en-GB" i="1" dirty="0">
                <a:solidFill>
                  <a:schemeClr val="bg1"/>
                </a:solidFill>
                <a:latin typeface="Messina Serif" pitchFamily="50" charset="0"/>
              </a:rPr>
              <a:t>Spirituality</a:t>
            </a:r>
          </a:p>
        </p:txBody>
      </p:sp>
    </p:spTree>
    <p:extLst>
      <p:ext uri="{BB962C8B-B14F-4D97-AF65-F5344CB8AC3E}">
        <p14:creationId xmlns:p14="http://schemas.microsoft.com/office/powerpoint/2010/main" val="10646621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7541ECC-8009-8366-AE40-CB0165F9B3E6}"/>
              </a:ext>
            </a:extLst>
          </p:cNvPr>
          <p:cNvSpPr/>
          <p:nvPr/>
        </p:nvSpPr>
        <p:spPr>
          <a:xfrm>
            <a:off x="-7749" y="5942418"/>
            <a:ext cx="12199749" cy="9233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D9FC0CF-2F4C-6DE9-E032-01EA50A3BE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98113" y="6151964"/>
            <a:ext cx="1588022" cy="42017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AE33575-F7AC-4B45-CF5F-2D393F7453A0}"/>
              </a:ext>
            </a:extLst>
          </p:cNvPr>
          <p:cNvSpPr txBox="1"/>
          <p:nvPr/>
        </p:nvSpPr>
        <p:spPr>
          <a:xfrm>
            <a:off x="845279" y="550812"/>
            <a:ext cx="10501442" cy="49543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1500"/>
              </a:spcAft>
            </a:pPr>
            <a:r>
              <a:rPr lang="en-GB" sz="2800" b="1" kern="100" dirty="0">
                <a:solidFill>
                  <a:schemeClr val="bg1">
                    <a:lumMod val="50000"/>
                  </a:schemeClr>
                </a:solidFill>
                <a:latin typeface="Messina Serif" pitchFamily="50" charset="0"/>
                <a:ea typeface="Aptos" panose="020B0004020202020204" pitchFamily="34" charset="0"/>
                <a:cs typeface="Times New Roman" panose="02020603050405020304" pitchFamily="18" charset="0"/>
              </a:rPr>
              <a:t>2. Deepening </a:t>
            </a:r>
            <a:r>
              <a:rPr lang="en-GB" sz="2800" b="1" i="1" kern="100" dirty="0">
                <a:solidFill>
                  <a:schemeClr val="bg1">
                    <a:lumMod val="50000"/>
                  </a:schemeClr>
                </a:solidFill>
                <a:latin typeface="Messina Serif" pitchFamily="50" charset="0"/>
                <a:ea typeface="Aptos" panose="020B0004020202020204" pitchFamily="34" charset="0"/>
                <a:cs typeface="Times New Roman" panose="02020603050405020304" pitchFamily="18" charset="0"/>
              </a:rPr>
              <a:t>Spirituality</a:t>
            </a:r>
            <a:r>
              <a:rPr lang="en-GB" sz="2800" b="1" kern="100" dirty="0">
                <a:solidFill>
                  <a:schemeClr val="bg1">
                    <a:lumMod val="50000"/>
                  </a:schemeClr>
                </a:solidFill>
                <a:latin typeface="Messina Serif" pitchFamily="50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07000"/>
              </a:lnSpc>
              <a:spcAft>
                <a:spcPts val="1500"/>
              </a:spcAft>
            </a:pPr>
            <a:r>
              <a:rPr lang="en-GB" b="1" kern="100" dirty="0">
                <a:solidFill>
                  <a:schemeClr val="bg1">
                    <a:lumMod val="50000"/>
                  </a:schemeClr>
                </a:solidFill>
                <a:latin typeface="Messina Serif" pitchFamily="50" charset="0"/>
                <a:ea typeface="Aptos" panose="020B0004020202020204" pitchFamily="34" charset="0"/>
                <a:cs typeface="Times New Roman" panose="02020603050405020304" pitchFamily="18" charset="0"/>
              </a:rPr>
              <a:t>Purpose</a:t>
            </a:r>
            <a:br>
              <a:rPr lang="en-GB" b="1" kern="100" dirty="0">
                <a:latin typeface="Messina Sans" pitchFamily="50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GB" kern="100" dirty="0">
                <a:latin typeface="Messina Sans" pitchFamily="50" charset="0"/>
                <a:ea typeface="Aptos" panose="020B0004020202020204" pitchFamily="34" charset="0"/>
                <a:cs typeface="Times New Roman" panose="02020603050405020304" pitchFamily="18" charset="0"/>
              </a:rPr>
              <a:t>To</a:t>
            </a:r>
            <a:r>
              <a:rPr lang="en-GB" dirty="0">
                <a:effectLst/>
                <a:latin typeface="Messina Sans" pitchFamily="50" charset="0"/>
                <a:ea typeface="Aptos" panose="020B0004020202020204" pitchFamily="34" charset="0"/>
                <a:cs typeface="Times New Roman" panose="02020603050405020304" pitchFamily="18" charset="0"/>
              </a:rPr>
              <a:t> provide accessible and enriching spiritual engagement, appropriate pastoral care and the highest standards of liturgy.</a:t>
            </a:r>
            <a:endParaRPr lang="en-GB" kern="100" dirty="0">
              <a:latin typeface="Messina Serif" pitchFamily="50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1500"/>
              </a:spcAft>
            </a:pPr>
            <a:r>
              <a:rPr lang="en-GB" b="1" kern="100" dirty="0">
                <a:solidFill>
                  <a:schemeClr val="bg1">
                    <a:lumMod val="50000"/>
                  </a:schemeClr>
                </a:solidFill>
                <a:latin typeface="Messina Serif" pitchFamily="50" charset="0"/>
                <a:ea typeface="Aptos" panose="020B0004020202020204" pitchFamily="34" charset="0"/>
                <a:cs typeface="Times New Roman" panose="02020603050405020304" pitchFamily="18" charset="0"/>
              </a:rPr>
              <a:t>Possible Goals</a:t>
            </a:r>
          </a:p>
          <a:p>
            <a:pPr marL="914400" lvl="1" indent="-457200">
              <a:lnSpc>
                <a:spcPct val="107000"/>
              </a:lnSpc>
              <a:spcAft>
                <a:spcPts val="1500"/>
              </a:spcAft>
              <a:buFont typeface="+mj-lt"/>
              <a:buAutoNum type="arabicPeriod"/>
            </a:pPr>
            <a:r>
              <a:rPr lang="en-GB" i="1" kern="100" dirty="0">
                <a:latin typeface="Messina Sans" pitchFamily="50" charset="0"/>
                <a:ea typeface="Aptos" panose="020B0004020202020204" pitchFamily="34" charset="0"/>
                <a:cs typeface="Times New Roman" panose="02020603050405020304" pitchFamily="18" charset="0"/>
              </a:rPr>
              <a:t>Intentionally </a:t>
            </a:r>
            <a:r>
              <a:rPr lang="en-GB" kern="100" dirty="0">
                <a:latin typeface="Messina Sans" pitchFamily="50" charset="0"/>
                <a:ea typeface="Aptos" panose="020B0004020202020204" pitchFamily="34" charset="0"/>
                <a:cs typeface="Times New Roman" panose="02020603050405020304" pitchFamily="18" charset="0"/>
              </a:rPr>
              <a:t>increase worship attendance and diversifying congregations.</a:t>
            </a:r>
          </a:p>
          <a:p>
            <a:pPr marL="914400" lvl="1" indent="-457200">
              <a:lnSpc>
                <a:spcPct val="107000"/>
              </a:lnSpc>
              <a:spcAft>
                <a:spcPts val="1500"/>
              </a:spcAft>
              <a:buFont typeface="+mj-lt"/>
              <a:buAutoNum type="arabicPeriod"/>
            </a:pPr>
            <a:r>
              <a:rPr lang="en-GB" kern="100" dirty="0">
                <a:latin typeface="Messina Sans" pitchFamily="50" charset="0"/>
                <a:ea typeface="Aptos" panose="020B0004020202020204" pitchFamily="34" charset="0"/>
                <a:cs typeface="Times New Roman" panose="02020603050405020304" pitchFamily="18" charset="0"/>
              </a:rPr>
              <a:t>Ensure that </a:t>
            </a:r>
            <a:r>
              <a:rPr lang="en-GB" i="1" kern="100" dirty="0">
                <a:latin typeface="Messina Sans" pitchFamily="50" charset="0"/>
                <a:ea typeface="Aptos" panose="020B0004020202020204" pitchFamily="34" charset="0"/>
                <a:cs typeface="Times New Roman" panose="02020603050405020304" pitchFamily="18" charset="0"/>
              </a:rPr>
              <a:t>every </a:t>
            </a:r>
            <a:r>
              <a:rPr lang="en-GB" kern="100" dirty="0">
                <a:latin typeface="Messina Sans" pitchFamily="50" charset="0"/>
                <a:ea typeface="Aptos" panose="020B0004020202020204" pitchFamily="34" charset="0"/>
                <a:cs typeface="Times New Roman" panose="02020603050405020304" pitchFamily="18" charset="0"/>
              </a:rPr>
              <a:t>visitor can access appropriate pastoral support through teams of Chaplains.</a:t>
            </a:r>
          </a:p>
          <a:p>
            <a:pPr marL="914400" lvl="1" indent="-457200">
              <a:lnSpc>
                <a:spcPct val="107000"/>
              </a:lnSpc>
              <a:spcAft>
                <a:spcPts val="1500"/>
              </a:spcAft>
              <a:buFont typeface="+mj-lt"/>
              <a:buAutoNum type="arabicPeriod"/>
            </a:pPr>
            <a:r>
              <a:rPr lang="en-GB" kern="100" dirty="0">
                <a:latin typeface="Messina Sans" pitchFamily="50" charset="0"/>
                <a:ea typeface="Aptos" panose="020B0004020202020204" pitchFamily="34" charset="0"/>
                <a:cs typeface="Times New Roman" panose="02020603050405020304" pitchFamily="18" charset="0"/>
              </a:rPr>
              <a:t>Provide opportunities for everyone to engage with the Cathedral on a spiritual level, </a:t>
            </a:r>
            <a:r>
              <a:rPr lang="en-GB" i="1" kern="100" dirty="0">
                <a:latin typeface="Messina Sans" pitchFamily="50" charset="0"/>
                <a:ea typeface="Aptos" panose="020B0004020202020204" pitchFamily="34" charset="0"/>
                <a:cs typeface="Times New Roman" panose="02020603050405020304" pitchFamily="18" charset="0"/>
              </a:rPr>
              <a:t>wherever they might be on their faith journey</a:t>
            </a:r>
            <a:r>
              <a:rPr lang="en-GB" kern="100" dirty="0">
                <a:latin typeface="Messina Sans" pitchFamily="50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</a:p>
          <a:p>
            <a:pPr>
              <a:lnSpc>
                <a:spcPct val="107000"/>
              </a:lnSpc>
              <a:spcAft>
                <a:spcPts val="1500"/>
              </a:spcAft>
            </a:pPr>
            <a:r>
              <a:rPr lang="en-GB" b="1" kern="100" dirty="0">
                <a:solidFill>
                  <a:schemeClr val="tx1">
                    <a:lumMod val="50000"/>
                    <a:lumOff val="50000"/>
                  </a:schemeClr>
                </a:solidFill>
                <a:latin typeface="Messina Serif" pitchFamily="50" charset="0"/>
                <a:ea typeface="Aptos" panose="020B0004020202020204" pitchFamily="34" charset="0"/>
                <a:cs typeface="Times New Roman" panose="02020603050405020304" pitchFamily="18" charset="0"/>
              </a:rPr>
              <a:t>Key Areas for Diocese/Deaneries</a:t>
            </a:r>
            <a:br>
              <a:rPr lang="en-GB" b="1" kern="100" dirty="0">
                <a:solidFill>
                  <a:schemeClr val="tx1">
                    <a:lumMod val="50000"/>
                    <a:lumOff val="50000"/>
                  </a:schemeClr>
                </a:solidFill>
                <a:latin typeface="Messina Serif" pitchFamily="50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GB" kern="100" dirty="0">
                <a:latin typeface="Messina Sans" pitchFamily="50" charset="0"/>
                <a:ea typeface="Aptos" panose="020B0004020202020204" pitchFamily="34" charset="0"/>
                <a:cs typeface="Times New Roman" panose="02020603050405020304" pitchFamily="18" charset="0"/>
              </a:rPr>
              <a:t>Diocesan services | Programme of Deanery Evensongs | Choirs visiting parishes | Opportunities for Quiet Days at the Cathedral</a:t>
            </a:r>
          </a:p>
        </p:txBody>
      </p:sp>
    </p:spTree>
    <p:extLst>
      <p:ext uri="{BB962C8B-B14F-4D97-AF65-F5344CB8AC3E}">
        <p14:creationId xmlns:p14="http://schemas.microsoft.com/office/powerpoint/2010/main" val="40422862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B6DFCE-28DF-09AE-A728-422B2DDE5C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6554" y="250319"/>
            <a:ext cx="7091464" cy="1325563"/>
          </a:xfrm>
          <a:solidFill>
            <a:schemeClr val="tx1">
              <a:lumMod val="50000"/>
              <a:lumOff val="50000"/>
              <a:alpha val="25000"/>
            </a:schemeClr>
          </a:solidFill>
        </p:spPr>
        <p:txBody>
          <a:bodyPr>
            <a:normAutofit/>
          </a:bodyPr>
          <a:lstStyle/>
          <a:p>
            <a:pPr algn="r"/>
            <a:r>
              <a:rPr lang="en-GB" dirty="0">
                <a:solidFill>
                  <a:schemeClr val="bg1"/>
                </a:solidFill>
                <a:latin typeface="Messina Serif" pitchFamily="50" charset="0"/>
              </a:rPr>
              <a:t> Growing </a:t>
            </a:r>
            <a:br>
              <a:rPr lang="en-GB" dirty="0">
                <a:solidFill>
                  <a:schemeClr val="bg1"/>
                </a:solidFill>
                <a:latin typeface="Messina Serif" pitchFamily="50" charset="0"/>
              </a:rPr>
            </a:br>
            <a:r>
              <a:rPr lang="en-GB" dirty="0">
                <a:solidFill>
                  <a:schemeClr val="bg1"/>
                </a:solidFill>
                <a:latin typeface="Messina Serif" pitchFamily="50" charset="0"/>
              </a:rPr>
              <a:t> </a:t>
            </a:r>
            <a:r>
              <a:rPr lang="en-GB" i="1" dirty="0">
                <a:solidFill>
                  <a:schemeClr val="bg1"/>
                </a:solidFill>
                <a:latin typeface="Messina Serif" pitchFamily="50" charset="0"/>
              </a:rPr>
              <a:t>People &amp; Communities</a:t>
            </a:r>
          </a:p>
        </p:txBody>
      </p:sp>
    </p:spTree>
    <p:extLst>
      <p:ext uri="{BB962C8B-B14F-4D97-AF65-F5344CB8AC3E}">
        <p14:creationId xmlns:p14="http://schemas.microsoft.com/office/powerpoint/2010/main" val="11742046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7541ECC-8009-8366-AE40-CB0165F9B3E6}"/>
              </a:ext>
            </a:extLst>
          </p:cNvPr>
          <p:cNvSpPr/>
          <p:nvPr/>
        </p:nvSpPr>
        <p:spPr>
          <a:xfrm>
            <a:off x="-7749" y="5942418"/>
            <a:ext cx="12199749" cy="9233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D9FC0CF-2F4C-6DE9-E032-01EA50A3BE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98113" y="6151964"/>
            <a:ext cx="1588022" cy="42017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AE33575-F7AC-4B45-CF5F-2D393F7453A0}"/>
              </a:ext>
            </a:extLst>
          </p:cNvPr>
          <p:cNvSpPr txBox="1"/>
          <p:nvPr/>
        </p:nvSpPr>
        <p:spPr>
          <a:xfrm>
            <a:off x="845279" y="288154"/>
            <a:ext cx="10501442" cy="6490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1500"/>
              </a:spcAft>
            </a:pPr>
            <a:r>
              <a:rPr lang="en-GB" sz="2800" b="1" kern="100" dirty="0">
                <a:solidFill>
                  <a:schemeClr val="bg1">
                    <a:lumMod val="50000"/>
                  </a:schemeClr>
                </a:solidFill>
                <a:latin typeface="Messina Serif" pitchFamily="50" charset="0"/>
                <a:ea typeface="Aptos" panose="020B0004020202020204" pitchFamily="34" charset="0"/>
                <a:cs typeface="Times New Roman" panose="02020603050405020304" pitchFamily="18" charset="0"/>
              </a:rPr>
              <a:t>3. Growing </a:t>
            </a:r>
            <a:r>
              <a:rPr lang="en-GB" sz="2800" b="1" i="1" kern="100" dirty="0">
                <a:solidFill>
                  <a:schemeClr val="bg1">
                    <a:lumMod val="50000"/>
                  </a:schemeClr>
                </a:solidFill>
                <a:latin typeface="Messina Serif" pitchFamily="50" charset="0"/>
                <a:ea typeface="Aptos" panose="020B0004020202020204" pitchFamily="34" charset="0"/>
                <a:cs typeface="Times New Roman" panose="02020603050405020304" pitchFamily="18" charset="0"/>
              </a:rPr>
              <a:t>Learning &amp; Participation</a:t>
            </a:r>
          </a:p>
          <a:p>
            <a:pPr>
              <a:lnSpc>
                <a:spcPct val="107000"/>
              </a:lnSpc>
              <a:spcAft>
                <a:spcPts val="1500"/>
              </a:spcAft>
            </a:pPr>
            <a:r>
              <a:rPr lang="en-GB" sz="1600" b="1" kern="100" dirty="0">
                <a:solidFill>
                  <a:schemeClr val="bg1">
                    <a:lumMod val="50000"/>
                  </a:schemeClr>
                </a:solidFill>
                <a:latin typeface="Messina Serif" pitchFamily="50" charset="0"/>
                <a:ea typeface="Aptos" panose="020B0004020202020204" pitchFamily="34" charset="0"/>
                <a:cs typeface="Times New Roman" panose="02020603050405020304" pitchFamily="18" charset="0"/>
              </a:rPr>
              <a:t>Purpose</a:t>
            </a:r>
            <a:br>
              <a:rPr lang="en-GB" sz="1600" b="1" kern="100" dirty="0">
                <a:latin typeface="Messina Sans" pitchFamily="50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GB" sz="1600" kern="100" dirty="0">
                <a:latin typeface="Messina Sans" pitchFamily="50" charset="0"/>
                <a:ea typeface="Aptos" panose="020B0004020202020204" pitchFamily="34" charset="0"/>
                <a:cs typeface="Times New Roman" panose="02020603050405020304" pitchFamily="18" charset="0"/>
              </a:rPr>
              <a:t>Using our USPs (place, partnerships and impact) to build community, improve wellbeing, inspire personal development and present our Christian faith in an accessible and attractive way.</a:t>
            </a:r>
            <a:endParaRPr lang="en-GB" sz="1600" dirty="0">
              <a:effectLst/>
              <a:latin typeface="Messina Sans" pitchFamily="50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1500"/>
              </a:spcAft>
            </a:pPr>
            <a:r>
              <a:rPr lang="en-GB" sz="1600" b="1" kern="100" dirty="0">
                <a:solidFill>
                  <a:schemeClr val="bg1">
                    <a:lumMod val="50000"/>
                  </a:schemeClr>
                </a:solidFill>
                <a:latin typeface="Messina Serif" pitchFamily="50" charset="0"/>
                <a:ea typeface="Aptos" panose="020B0004020202020204" pitchFamily="34" charset="0"/>
                <a:cs typeface="Times New Roman" panose="02020603050405020304" pitchFamily="18" charset="0"/>
              </a:rPr>
              <a:t>Possible Goals</a:t>
            </a:r>
          </a:p>
          <a:p>
            <a:pPr marL="914400" lvl="1" indent="-457200">
              <a:lnSpc>
                <a:spcPct val="107000"/>
              </a:lnSpc>
              <a:spcAft>
                <a:spcPts val="1500"/>
              </a:spcAft>
              <a:buFont typeface="+mj-lt"/>
              <a:buAutoNum type="arabicPeriod"/>
            </a:pPr>
            <a:r>
              <a:rPr lang="en-GB" sz="1600" kern="100" dirty="0">
                <a:latin typeface="Messina Sans" pitchFamily="50" charset="0"/>
                <a:ea typeface="Aptos" panose="020B0004020202020204" pitchFamily="34" charset="0"/>
                <a:cs typeface="Times New Roman" panose="02020603050405020304" pitchFamily="18" charset="0"/>
              </a:rPr>
              <a:t>Nurturing the </a:t>
            </a:r>
            <a:r>
              <a:rPr lang="en-GB" sz="1600" i="1" kern="100" dirty="0">
                <a:latin typeface="Messina Sans" pitchFamily="50" charset="0"/>
                <a:ea typeface="Aptos" panose="020B0004020202020204" pitchFamily="34" charset="0"/>
                <a:cs typeface="Times New Roman" panose="02020603050405020304" pitchFamily="18" charset="0"/>
              </a:rPr>
              <a:t>whole person</a:t>
            </a:r>
            <a:r>
              <a:rPr lang="en-GB" sz="1600" kern="100" dirty="0">
                <a:latin typeface="Messina Sans" pitchFamily="50" charset="0"/>
                <a:ea typeface="Aptos" panose="020B0004020202020204" pitchFamily="34" charset="0"/>
                <a:cs typeface="Times New Roman" panose="02020603050405020304" pitchFamily="18" charset="0"/>
              </a:rPr>
              <a:t>: educational and wellbeing activities for all ages e.g. school visits, Breakfast Club, family activities, lectures, Summer of Mindfulness </a:t>
            </a:r>
          </a:p>
          <a:p>
            <a:pPr marL="914400" lvl="1" indent="-457200">
              <a:lnSpc>
                <a:spcPct val="107000"/>
              </a:lnSpc>
              <a:spcAft>
                <a:spcPts val="1500"/>
              </a:spcAft>
              <a:buFont typeface="+mj-lt"/>
              <a:buAutoNum type="arabicPeriod"/>
            </a:pPr>
            <a:r>
              <a:rPr lang="en-GB" sz="1600" kern="100" dirty="0">
                <a:latin typeface="Messina Sans" pitchFamily="50" charset="0"/>
                <a:ea typeface="Aptos" panose="020B0004020202020204" pitchFamily="34" charset="0"/>
                <a:cs typeface="Times New Roman" panose="02020603050405020304" pitchFamily="18" charset="0"/>
              </a:rPr>
              <a:t>Offering </a:t>
            </a:r>
            <a:r>
              <a:rPr lang="en-GB" sz="1600" i="1" kern="100" dirty="0">
                <a:latin typeface="Messina Sans" pitchFamily="50" charset="0"/>
                <a:ea typeface="Aptos" panose="020B0004020202020204" pitchFamily="34" charset="0"/>
                <a:cs typeface="Times New Roman" panose="02020603050405020304" pitchFamily="18" charset="0"/>
              </a:rPr>
              <a:t>opportunity</a:t>
            </a:r>
            <a:r>
              <a:rPr lang="en-GB" sz="1600" kern="100" dirty="0">
                <a:latin typeface="Messina Sans" pitchFamily="50" charset="0"/>
                <a:ea typeface="Aptos" panose="020B0004020202020204" pitchFamily="34" charset="0"/>
                <a:cs typeface="Times New Roman" panose="02020603050405020304" pitchFamily="18" charset="0"/>
              </a:rPr>
              <a:t>: creative, inclusive and relevant roles for audiences to participate in all aspects of Cathedral life and to develop new skills, e.g. volunteering, partnerships with local organisations</a:t>
            </a:r>
          </a:p>
          <a:p>
            <a:pPr marL="914400" lvl="1" indent="-457200">
              <a:lnSpc>
                <a:spcPct val="107000"/>
              </a:lnSpc>
              <a:spcAft>
                <a:spcPts val="1500"/>
              </a:spcAft>
              <a:buFont typeface="+mj-lt"/>
              <a:buAutoNum type="arabicPeriod"/>
            </a:pPr>
            <a:r>
              <a:rPr lang="en-GB" sz="1600" kern="100" dirty="0">
                <a:latin typeface="Messina Sans" pitchFamily="50" charset="0"/>
                <a:ea typeface="Aptos" panose="020B0004020202020204" pitchFamily="34" charset="0"/>
                <a:cs typeface="Times New Roman" panose="02020603050405020304" pitchFamily="18" charset="0"/>
              </a:rPr>
              <a:t>Developing </a:t>
            </a:r>
            <a:r>
              <a:rPr lang="en-GB" sz="1600" i="1" kern="100" dirty="0">
                <a:latin typeface="Messina Sans" pitchFamily="50" charset="0"/>
                <a:ea typeface="Aptos" panose="020B0004020202020204" pitchFamily="34" charset="0"/>
                <a:cs typeface="Times New Roman" panose="02020603050405020304" pitchFamily="18" charset="0"/>
              </a:rPr>
              <a:t>talent</a:t>
            </a:r>
            <a:r>
              <a:rPr lang="en-GB" sz="1600" kern="100" dirty="0">
                <a:latin typeface="Messina Sans" pitchFamily="50" charset="0"/>
                <a:ea typeface="Aptos" panose="020B0004020202020204" pitchFamily="34" charset="0"/>
                <a:cs typeface="Times New Roman" panose="02020603050405020304" pitchFamily="18" charset="0"/>
              </a:rPr>
              <a:t>: sustainable learning, music and heritage programmes, e.g. stonemason apprentices, music academy </a:t>
            </a:r>
          </a:p>
          <a:p>
            <a:pPr>
              <a:lnSpc>
                <a:spcPct val="107000"/>
              </a:lnSpc>
              <a:spcAft>
                <a:spcPts val="1500"/>
              </a:spcAft>
            </a:pPr>
            <a:r>
              <a:rPr lang="en-GB" sz="1600" b="1" kern="100" dirty="0">
                <a:solidFill>
                  <a:schemeClr val="tx1">
                    <a:lumMod val="50000"/>
                    <a:lumOff val="50000"/>
                  </a:schemeClr>
                </a:solidFill>
                <a:latin typeface="Messina Serif" pitchFamily="50" charset="0"/>
                <a:ea typeface="Aptos" panose="020B0004020202020204" pitchFamily="34" charset="0"/>
                <a:cs typeface="Times New Roman" panose="02020603050405020304" pitchFamily="18" charset="0"/>
              </a:rPr>
              <a:t>Key Areas for Diocese/Deaneries</a:t>
            </a:r>
            <a:br>
              <a:rPr lang="en-GB" sz="1600" b="1" kern="100" dirty="0">
                <a:solidFill>
                  <a:schemeClr val="tx1">
                    <a:lumMod val="50000"/>
                    <a:lumOff val="50000"/>
                  </a:schemeClr>
                </a:solidFill>
                <a:latin typeface="Messina Serif" pitchFamily="50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GB" sz="1600" kern="100" dirty="0">
                <a:latin typeface="Messina Sans" pitchFamily="50" charset="0"/>
                <a:ea typeface="Aptos" panose="020B0004020202020204" pitchFamily="34" charset="0"/>
                <a:cs typeface="Times New Roman" panose="02020603050405020304" pitchFamily="18" charset="0"/>
              </a:rPr>
              <a:t>Schools Tours and education programmes | </a:t>
            </a:r>
            <a:r>
              <a:rPr lang="en-GB" sz="1600" i="1" kern="100" dirty="0">
                <a:latin typeface="Messina Sans" pitchFamily="50" charset="0"/>
                <a:ea typeface="Aptos" panose="020B0004020202020204" pitchFamily="34" charset="0"/>
                <a:cs typeface="Times New Roman" panose="02020603050405020304" pitchFamily="18" charset="0"/>
              </a:rPr>
              <a:t>In Tune </a:t>
            </a:r>
            <a:r>
              <a:rPr lang="en-GB" sz="1600" kern="100" dirty="0">
                <a:latin typeface="Messina Sans" pitchFamily="50" charset="0"/>
                <a:ea typeface="Aptos" panose="020B0004020202020204" pitchFamily="34" charset="0"/>
                <a:cs typeface="Times New Roman" panose="02020603050405020304" pitchFamily="18" charset="0"/>
              </a:rPr>
              <a:t>music outreach programme through organ and singing academies | Lectures and exhibitions | Enabling connections between life and faith.</a:t>
            </a:r>
          </a:p>
          <a:p>
            <a:pPr lvl="1">
              <a:lnSpc>
                <a:spcPct val="107000"/>
              </a:lnSpc>
              <a:spcAft>
                <a:spcPts val="1500"/>
              </a:spcAft>
            </a:pPr>
            <a:r>
              <a:rPr lang="en-GB" sz="2000" kern="100" dirty="0">
                <a:latin typeface="Messina Sans" pitchFamily="50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br>
              <a:rPr lang="en-GB" sz="2000" kern="100" dirty="0">
                <a:latin typeface="Messina Sans" pitchFamily="50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GB" sz="2000" kern="100" dirty="0">
                <a:latin typeface="Messina Sans" pitchFamily="50" charset="0"/>
                <a:ea typeface="Aptos" panose="020B0004020202020204" pitchFamily="34" charset="0"/>
                <a:cs typeface="Times New Roman" panose="02020603050405020304" pitchFamily="18" charset="0"/>
              </a:rPr>
              <a:t>	</a:t>
            </a:r>
          </a:p>
          <a:p>
            <a:pPr>
              <a:lnSpc>
                <a:spcPct val="107000"/>
              </a:lnSpc>
              <a:spcAft>
                <a:spcPts val="1500"/>
              </a:spcAft>
            </a:pPr>
            <a:endParaRPr lang="en-GB" sz="2000" b="1" kern="100" dirty="0">
              <a:solidFill>
                <a:schemeClr val="bg1">
                  <a:lumMod val="50000"/>
                </a:schemeClr>
              </a:solidFill>
              <a:latin typeface="Messina Sans" pitchFamily="50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67020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634ebf3d-ce3c-48fc-828b-355f4ffcd2c6">
      <UserInfo>
        <DisplayName/>
        <AccountId xsi:nil="true"/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B856D106870614F9F569C53440D371C" ma:contentTypeVersion="8" ma:contentTypeDescription="Create a new document." ma:contentTypeScope="" ma:versionID="e94524603bd16dbb3c0fb8c5484f2d6a">
  <xsd:schema xmlns:xsd="http://www.w3.org/2001/XMLSchema" xmlns:xs="http://www.w3.org/2001/XMLSchema" xmlns:p="http://schemas.microsoft.com/office/2006/metadata/properties" xmlns:ns2="fbd5fa82-5a63-40b8-9eb4-c9df399118c2" xmlns:ns3="634ebf3d-ce3c-48fc-828b-355f4ffcd2c6" targetNamespace="http://schemas.microsoft.com/office/2006/metadata/properties" ma:root="true" ma:fieldsID="2d124e25affb62f736bd23a5691fc54d" ns2:_="" ns3:_="">
    <xsd:import namespace="fbd5fa82-5a63-40b8-9eb4-c9df399118c2"/>
    <xsd:import namespace="634ebf3d-ce3c-48fc-828b-355f4ffcd2c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d5fa82-5a63-40b8-9eb4-c9df399118c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earchProperties" ma:index="1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34ebf3d-ce3c-48fc-828b-355f4ffcd2c6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26078F3-7E07-4F1D-AFF0-B3BA4481E0D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656D704-14A3-45F8-911C-BFD36957A598}">
  <ds:schemaRefs>
    <ds:schemaRef ds:uri="http://schemas.microsoft.com/office/2006/metadata/properties"/>
    <ds:schemaRef ds:uri="http://schemas.microsoft.com/office/infopath/2007/PartnerControls"/>
    <ds:schemaRef ds:uri="634ebf3d-ce3c-48fc-828b-355f4ffcd2c6"/>
  </ds:schemaRefs>
</ds:datastoreItem>
</file>

<file path=customXml/itemProps3.xml><?xml version="1.0" encoding="utf-8"?>
<ds:datastoreItem xmlns:ds="http://schemas.openxmlformats.org/officeDocument/2006/customXml" ds:itemID="{7FF6358C-19E1-49FA-BAB2-BD76EE7F023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bd5fa82-5a63-40b8-9eb4-c9df399118c2"/>
    <ds:schemaRef ds:uri="634ebf3d-ce3c-48fc-828b-355f4ffcd2c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3074</TotalTime>
  <Words>622</Words>
  <Application>Microsoft Office PowerPoint</Application>
  <PresentationFormat>Widescreen</PresentationFormat>
  <Paragraphs>48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Aptos</vt:lpstr>
      <vt:lpstr>Aptos Display</vt:lpstr>
      <vt:lpstr>Arial</vt:lpstr>
      <vt:lpstr>Messina Sans</vt:lpstr>
      <vt:lpstr>Messina Serif</vt:lpstr>
      <vt:lpstr>Office Theme</vt:lpstr>
      <vt:lpstr>PowerPoint Presentation</vt:lpstr>
      <vt:lpstr>PowerPoint Presentation</vt:lpstr>
      <vt:lpstr>PowerPoint Presentation</vt:lpstr>
      <vt:lpstr> Extending Hospitality</vt:lpstr>
      <vt:lpstr>PowerPoint Presentation</vt:lpstr>
      <vt:lpstr>Deepening Spirituality</vt:lpstr>
      <vt:lpstr>PowerPoint Presentation</vt:lpstr>
      <vt:lpstr> Growing   People &amp; Communities</vt:lpstr>
      <vt:lpstr>PowerPoint Presentation</vt:lpstr>
      <vt:lpstr>Revitalising Heritage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Tom Portch</dc:creator>
  <cp:lastModifiedBy>Andrew Zihni (Dean of Gloucester)</cp:lastModifiedBy>
  <cp:revision>20</cp:revision>
  <dcterms:created xsi:type="dcterms:W3CDTF">2024-04-15T12:16:36Z</dcterms:created>
  <dcterms:modified xsi:type="dcterms:W3CDTF">2024-10-14T15:44:12Z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0x0101007B856D106870614F9F569C53440D371C</vt:lpwstr>
  </property>
  <property fmtid="{D5CDD505-2E9C-101B-9397-08002B2CF9AE}" pid="3" name="Order">
    <vt:r8>1622900</vt:r8>
  </property>
  <property fmtid="{D5CDD505-2E9C-101B-9397-08002B2CF9AE}" pid="4" name="ComplianceAssetId">
    <vt:lpwstr/>
  </property>
  <property fmtid="{D5CDD505-2E9C-101B-9397-08002B2CF9AE}" pid="5" name="_ExtendedDescription">
    <vt:lpwstr/>
  </property>
  <property fmtid="{D5CDD505-2E9C-101B-9397-08002B2CF9AE}" pid="6" name="TriggerFlowInfo">
    <vt:lpwstr/>
  </property>
</Properties>
</file>